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5" r:id="rId2"/>
    <p:sldId id="273" r:id="rId3"/>
    <p:sldId id="303" r:id="rId4"/>
    <p:sldId id="333" r:id="rId5"/>
    <p:sldId id="326" r:id="rId6"/>
    <p:sldId id="328" r:id="rId7"/>
    <p:sldId id="360" r:id="rId8"/>
    <p:sldId id="362" r:id="rId9"/>
    <p:sldId id="363" r:id="rId10"/>
    <p:sldId id="350" r:id="rId11"/>
    <p:sldId id="352" r:id="rId12"/>
    <p:sldId id="353" r:id="rId13"/>
    <p:sldId id="365" r:id="rId14"/>
    <p:sldId id="366" r:id="rId15"/>
    <p:sldId id="367" r:id="rId16"/>
    <p:sldId id="368" r:id="rId17"/>
    <p:sldId id="369" r:id="rId18"/>
    <p:sldId id="292" r:id="rId19"/>
    <p:sldId id="287" r:id="rId20"/>
    <p:sldId id="370" r:id="rId21"/>
    <p:sldId id="277" r:id="rId22"/>
    <p:sldId id="278" r:id="rId23"/>
    <p:sldId id="279" r:id="rId24"/>
    <p:sldId id="371" r:id="rId25"/>
  </p:sldIdLst>
  <p:sldSz cx="1080135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AF802"/>
    <a:srgbClr val="92D050"/>
    <a:srgbClr val="E6E6E6"/>
    <a:srgbClr val="8BE002"/>
    <a:srgbClr val="8B1702"/>
    <a:srgbClr val="9EF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92261" autoAdjust="0"/>
  </p:normalViewPr>
  <p:slideViewPr>
    <p:cSldViewPr>
      <p:cViewPr varScale="1">
        <p:scale>
          <a:sx n="74" d="100"/>
          <a:sy n="74" d="100"/>
        </p:scale>
        <p:origin x="708" y="54"/>
      </p:cViewPr>
      <p:guideLst>
        <p:guide orient="horz" pos="2160"/>
        <p:guide pos="3402"/>
      </p:guideLst>
    </p:cSldViewPr>
  </p:slideViewPr>
  <p:outlineViewPr>
    <p:cViewPr>
      <p:scale>
        <a:sx n="33" d="100"/>
        <a:sy n="33" d="100"/>
      </p:scale>
      <p:origin x="0" y="8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9D6B7-3A56-48AB-A5A0-D31717A299E8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E992C-6897-442F-8DE2-09D19DD46B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59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E992C-6897-442F-8DE2-09D19DD46BE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4683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10101" y="2130427"/>
            <a:ext cx="9181148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0203" y="3886200"/>
            <a:ext cx="75609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47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0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483560" y="274640"/>
            <a:ext cx="263283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85074" y="274640"/>
            <a:ext cx="7718465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47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37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3232" y="4406902"/>
            <a:ext cx="918114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53232" y="2906713"/>
            <a:ext cx="918114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85074" y="1600202"/>
            <a:ext cx="517564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40743" y="1600202"/>
            <a:ext cx="517564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75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068" y="274638"/>
            <a:ext cx="972121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0067" y="1535113"/>
            <a:ext cx="477247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0067" y="2174875"/>
            <a:ext cx="477247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86937" y="1535113"/>
            <a:ext cx="47743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86937" y="2174875"/>
            <a:ext cx="47743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99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7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82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068" y="273050"/>
            <a:ext cx="355357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23028" y="273052"/>
            <a:ext cx="603825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40068" y="1435102"/>
            <a:ext cx="355357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63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7140" y="4800600"/>
            <a:ext cx="64808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117140" y="612775"/>
            <a:ext cx="64808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17140" y="5367338"/>
            <a:ext cx="64808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10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40068" y="274638"/>
            <a:ext cx="97212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0068" y="1600202"/>
            <a:ext cx="97212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4006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69D14-0B00-400B-BBB5-AC4CA63BD022}" type="datetimeFigureOut">
              <a:rPr lang="zh-TW" altLang="en-US" smtClean="0"/>
              <a:t>2017/4/17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690461" y="6356352"/>
            <a:ext cx="3420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74096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54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g"/><Relationship Id="rId4" Type="http://schemas.openxmlformats.org/officeDocument/2006/relationships/image" Target="../media/image5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446"/>
          <a:stretch/>
        </p:blipFill>
        <p:spPr>
          <a:xfrm>
            <a:off x="-14282" y="16453"/>
            <a:ext cx="10815631" cy="6874069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755341" y="4250681"/>
            <a:ext cx="1274519" cy="301572"/>
            <a:chOff x="651302" y="4293096"/>
            <a:chExt cx="1274519" cy="301572"/>
          </a:xfrm>
        </p:grpSpPr>
        <p:grpSp>
          <p:nvGrpSpPr>
            <p:cNvPr id="16" name="群組 15"/>
            <p:cNvGrpSpPr/>
            <p:nvPr/>
          </p:nvGrpSpPr>
          <p:grpSpPr>
            <a:xfrm>
              <a:off x="936179" y="4293096"/>
              <a:ext cx="989642" cy="301572"/>
              <a:chOff x="882641" y="4063532"/>
              <a:chExt cx="989642" cy="301572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82641" y="4063532"/>
                <a:ext cx="989642" cy="301572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1105357" y="4075818"/>
                <a:ext cx="54420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entury Gothic" panose="020B0502020202020204" pitchFamily="34" charset="0"/>
                  </a:rPr>
                  <a:t>view</a:t>
                </a:r>
                <a:endParaRPr kumimoji="0" lang="zh-TW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651302" y="4293096"/>
              <a:ext cx="284877" cy="30157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3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0" name="TextBox 6"/>
          <p:cNvSpPr txBox="1"/>
          <p:nvPr/>
        </p:nvSpPr>
        <p:spPr>
          <a:xfrm>
            <a:off x="687217" y="2991665"/>
            <a:ext cx="1016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800" b="1" kern="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 I go jogging this morning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1" name="淚滴形 2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4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264771" y="4170634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kern="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Today’s teacher: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1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rot="3139477">
            <a:off x="3943776" y="912053"/>
            <a:ext cx="2886471" cy="295776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108086" y="21351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lang="zh-TW" altLang="en-US" sz="1400" dirty="0">
              <a:solidFill>
                <a:schemeClr val="bg1"/>
              </a:solidFill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23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40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339636" y="4005064"/>
            <a:ext cx="3756341" cy="2587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100" dirty="0"/>
              <a:t>It wants to eat the ice cream.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100" dirty="0"/>
              <a:t>We hope to have a baby.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100" dirty="0"/>
              <a:t>You decide to go this road.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100" dirty="0"/>
              <a:t>They learn to drive.</a:t>
            </a:r>
          </a:p>
        </p:txBody>
      </p:sp>
      <p:sp>
        <p:nvSpPr>
          <p:cNvPr id="31" name="Rectangle 26"/>
          <p:cNvSpPr/>
          <p:nvPr/>
        </p:nvSpPr>
        <p:spPr>
          <a:xfrm>
            <a:off x="4992399" y="3912785"/>
            <a:ext cx="22322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200" b="1" dirty="0" smtClean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hope</a:t>
            </a:r>
            <a:endParaRPr lang="zh-TW" altLang="en-US" sz="2200" b="1" dirty="0">
              <a:solidFill>
                <a:srgbClr val="7030A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 rot="3139477">
            <a:off x="7268604" y="3120882"/>
            <a:ext cx="2966336" cy="288845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7224647" y="2979908"/>
            <a:ext cx="3141139" cy="307747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Rectangle 24"/>
          <p:cNvSpPr/>
          <p:nvPr/>
        </p:nvSpPr>
        <p:spPr>
          <a:xfrm>
            <a:off x="8524672" y="6147302"/>
            <a:ext cx="18147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200" b="1" dirty="0">
                <a:solidFill>
                  <a:srgbClr val="7030A0"/>
                </a:solidFill>
              </a:rPr>
              <a:t>decide</a:t>
            </a:r>
            <a:endParaRPr lang="zh-TW" altLang="en-US" sz="2200" b="1" dirty="0">
              <a:solidFill>
                <a:srgbClr val="7030A0"/>
              </a:solidFill>
            </a:endParaRPr>
          </a:p>
        </p:txBody>
      </p:sp>
      <p:sp>
        <p:nvSpPr>
          <p:cNvPr id="36" name="直角三角形 35"/>
          <p:cNvSpPr/>
          <p:nvPr/>
        </p:nvSpPr>
        <p:spPr>
          <a:xfrm flipH="1" flipV="1">
            <a:off x="8560453" y="-27384"/>
            <a:ext cx="2226949" cy="2245936"/>
          </a:xfrm>
          <a:prstGeom prst="rt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直角三角形 36"/>
          <p:cNvSpPr/>
          <p:nvPr/>
        </p:nvSpPr>
        <p:spPr>
          <a:xfrm>
            <a:off x="0" y="5344333"/>
            <a:ext cx="1728192" cy="1521332"/>
          </a:xfrm>
          <a:prstGeom prst="rt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101" y="3176729"/>
            <a:ext cx="2685391" cy="268539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310" y="4263441"/>
            <a:ext cx="635644" cy="6622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996" y="3582108"/>
            <a:ext cx="576631" cy="52797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94" y="5352315"/>
            <a:ext cx="576631" cy="5279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541" y="883651"/>
            <a:ext cx="3284695" cy="2954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" name="文字方塊 24"/>
          <p:cNvSpPr txBox="1"/>
          <p:nvPr/>
        </p:nvSpPr>
        <p:spPr>
          <a:xfrm>
            <a:off x="1404306" y="172221"/>
            <a:ext cx="4023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02 Common Verbs + to + Verbs</a:t>
            </a:r>
            <a:endParaRPr lang="zh-TW" altLang="en-US" sz="28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1" name="淚滴形 2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4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784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66022" y="4293096"/>
            <a:ext cx="2009387" cy="1847139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126740" y="4302188"/>
            <a:ext cx="1914481" cy="1847139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646888" y="1748626"/>
            <a:ext cx="2009387" cy="1847139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503697" y="1739535"/>
            <a:ext cx="2009387" cy="1847139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05932" y="1748627"/>
            <a:ext cx="2009387" cy="1847139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2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5" name="Rectangle 20"/>
          <p:cNvSpPr/>
          <p:nvPr/>
        </p:nvSpPr>
        <p:spPr>
          <a:xfrm>
            <a:off x="288069" y="1356952"/>
            <a:ext cx="360040" cy="42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a.</a:t>
            </a:r>
            <a:endParaRPr lang="zh-TW" altLang="en-US" sz="2100" dirty="0"/>
          </a:p>
        </p:txBody>
      </p:sp>
      <p:sp>
        <p:nvSpPr>
          <p:cNvPr id="16" name="Rectangle 21"/>
          <p:cNvSpPr/>
          <p:nvPr/>
        </p:nvSpPr>
        <p:spPr>
          <a:xfrm>
            <a:off x="2202461" y="1361353"/>
            <a:ext cx="360040" cy="42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b.</a:t>
            </a:r>
            <a:endParaRPr lang="zh-TW" altLang="en-US" sz="2100" dirty="0"/>
          </a:p>
        </p:txBody>
      </p:sp>
      <p:sp>
        <p:nvSpPr>
          <p:cNvPr id="17" name="Rectangle 22"/>
          <p:cNvSpPr/>
          <p:nvPr/>
        </p:nvSpPr>
        <p:spPr>
          <a:xfrm flipH="1">
            <a:off x="4277662" y="1340768"/>
            <a:ext cx="3101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c.</a:t>
            </a:r>
            <a:endParaRPr lang="zh-TW" altLang="en-US" sz="2100" dirty="0"/>
          </a:p>
        </p:txBody>
      </p:sp>
      <p:sp>
        <p:nvSpPr>
          <p:cNvPr id="18" name="Rectangle 22"/>
          <p:cNvSpPr/>
          <p:nvPr/>
        </p:nvSpPr>
        <p:spPr>
          <a:xfrm>
            <a:off x="1068515" y="3895255"/>
            <a:ext cx="4554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d.</a:t>
            </a:r>
            <a:endParaRPr lang="zh-TW" altLang="en-US" sz="2100" dirty="0"/>
          </a:p>
        </p:txBody>
      </p:sp>
      <p:sp>
        <p:nvSpPr>
          <p:cNvPr id="19" name="Rectangle 22"/>
          <p:cNvSpPr/>
          <p:nvPr/>
        </p:nvSpPr>
        <p:spPr>
          <a:xfrm>
            <a:off x="4141413" y="3895255"/>
            <a:ext cx="4554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e.</a:t>
            </a:r>
            <a:endParaRPr lang="zh-TW" altLang="en-US" sz="2100" dirty="0"/>
          </a:p>
        </p:txBody>
      </p:sp>
      <p:sp>
        <p:nvSpPr>
          <p:cNvPr id="26" name="橢圓 25"/>
          <p:cNvSpPr/>
          <p:nvPr/>
        </p:nvSpPr>
        <p:spPr>
          <a:xfrm>
            <a:off x="9322428" y="43009"/>
            <a:ext cx="1136774" cy="113677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Picture 9" descr="icon-projec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34" y="251965"/>
            <a:ext cx="728763" cy="728763"/>
          </a:xfrm>
          <a:prstGeom prst="rect">
            <a:avLst/>
          </a:prstGeom>
        </p:spPr>
      </p:pic>
      <p:sp>
        <p:nvSpPr>
          <p:cNvPr id="28" name="TextBox 11"/>
          <p:cNvSpPr txBox="1"/>
          <p:nvPr/>
        </p:nvSpPr>
        <p:spPr>
          <a:xfrm>
            <a:off x="6924134" y="-183928"/>
            <a:ext cx="3800056" cy="2496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Practice</a:t>
            </a:r>
          </a:p>
          <a:p>
            <a:pPr>
              <a:lnSpc>
                <a:spcPct val="200000"/>
              </a:lnSpc>
            </a:pPr>
            <a:r>
              <a:rPr lang="en-US" sz="2100" b="1" dirty="0"/>
              <a:t> Look </a:t>
            </a:r>
            <a:r>
              <a:rPr lang="en-US" sz="2100" b="1" dirty="0" smtClean="0"/>
              <a:t>at the pictures and </a:t>
            </a:r>
            <a:r>
              <a:rPr lang="en-US" sz="2100" b="1" dirty="0"/>
              <a:t>make sentences with “ to + verb”. 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8571431" y="4939906"/>
            <a:ext cx="3960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02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80648" y="2281410"/>
            <a:ext cx="34870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You, refuse 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Mike, promise 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kern="100" dirty="0" smtClean="0">
                <a:latin typeface="Calibri" panose="020F0502020204030204" pitchFamily="34" charset="0"/>
              </a:rPr>
              <a:t>Naomi, </a:t>
            </a:r>
            <a:r>
              <a:rPr lang="en-US" altLang="zh-TW" sz="2000" kern="100" dirty="0">
                <a:latin typeface="Calibri" panose="020F0502020204030204" pitchFamily="34" charset="0"/>
              </a:rPr>
              <a:t>decide 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Judy and </a:t>
            </a:r>
            <a:r>
              <a:rPr lang="en-US" altLang="zh-TW" sz="2000" kern="100" dirty="0" smtClean="0">
                <a:latin typeface="Calibri" panose="020F0502020204030204" pitchFamily="34" charset="0"/>
              </a:rPr>
              <a:t>Sebastian, </a:t>
            </a:r>
            <a:r>
              <a:rPr lang="en-US" altLang="zh-TW" sz="2000" kern="100" dirty="0">
                <a:latin typeface="Calibri" panose="020F0502020204030204" pitchFamily="34" charset="0"/>
              </a:rPr>
              <a:t>hope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The boy, learn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5"/>
          <a:stretch/>
        </p:blipFill>
        <p:spPr>
          <a:xfrm>
            <a:off x="432123" y="1766071"/>
            <a:ext cx="1967456" cy="18287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82" b="14516"/>
          <a:stretch/>
        </p:blipFill>
        <p:spPr>
          <a:xfrm>
            <a:off x="2488375" y="1766071"/>
            <a:ext cx="2001999" cy="179584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239" y="1798064"/>
            <a:ext cx="1099321" cy="17300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66" y="1875230"/>
            <a:ext cx="788634" cy="69794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46" y="4708594"/>
            <a:ext cx="1837160" cy="1286012"/>
          </a:xfrm>
          <a:prstGeom prst="rect">
            <a:avLst/>
          </a:prstGeom>
        </p:spPr>
      </p:pic>
      <p:grpSp>
        <p:nvGrpSpPr>
          <p:cNvPr id="30" name="群組 29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31" name="淚滴形 3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3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21" y="4326947"/>
            <a:ext cx="1878485" cy="182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1" y="4573044"/>
            <a:ext cx="10801351" cy="194421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30941" y="3991489"/>
            <a:ext cx="3025518" cy="2687986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AutoShape 2" descr="https://www.alabamacu.com/var/site/storage/images/acu-home/community/recent-news/using-credit-cards-wisely/61479-1-eng-US/Using-Credit-Cards-Wisely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60115" y="3432288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>
                <a:solidFill>
                  <a:srgbClr val="7030A0"/>
                </a:solidFill>
              </a:rPr>
              <a:t>meaning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575773" y="3460938"/>
            <a:ext cx="2499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 smtClean="0">
                <a:solidFill>
                  <a:srgbClr val="7030A0"/>
                </a:solidFill>
              </a:rPr>
              <a:t>To start crying</a:t>
            </a:r>
            <a:endParaRPr lang="en-US" altLang="zh-TW" sz="2000" dirty="0">
              <a:solidFill>
                <a:srgbClr val="7030A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77299" y="3460938"/>
            <a:ext cx="3919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 smtClean="0">
                <a:solidFill>
                  <a:srgbClr val="7030A0"/>
                </a:solidFill>
              </a:rPr>
              <a:t>To love going to the beach</a:t>
            </a:r>
            <a:endParaRPr lang="en-US" altLang="zh-TW" sz="2000" dirty="0">
              <a:solidFill>
                <a:srgbClr val="7030A0"/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8" name="淚滴形 17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7396445" y="3951645"/>
            <a:ext cx="3044790" cy="2687985"/>
          </a:xfrm>
          <a:prstGeom prst="rect">
            <a:avLst/>
          </a:prstGeom>
          <a:solidFill>
            <a:schemeClr val="bg1"/>
          </a:solidFill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4"/>
          <p:cNvSpPr txBox="1"/>
          <p:nvPr/>
        </p:nvSpPr>
        <p:spPr>
          <a:xfrm>
            <a:off x="1521019" y="174357"/>
            <a:ext cx="7304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03 Verbs + “</a:t>
            </a:r>
            <a:r>
              <a:rPr lang="en-US" altLang="zh-TW" sz="2800" dirty="0" err="1">
                <a:solidFill>
                  <a:srgbClr val="7030A0"/>
                </a:solidFill>
                <a:latin typeface="Century Gothic" panose="020B0502020202020204" pitchFamily="34" charset="0"/>
              </a:rPr>
              <a:t>ing</a:t>
            </a:r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” vs. Verbs + to + Verbs</a:t>
            </a:r>
            <a:endParaRPr lang="zh-TW" altLang="en-US" sz="28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84151" y="620688"/>
            <a:ext cx="3541637" cy="62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TW" sz="2000" dirty="0"/>
              <a:t>Same meanings:</a:t>
            </a:r>
            <a:endParaRPr lang="zh-TW" altLang="zh-TW" sz="2000" dirty="0"/>
          </a:p>
        </p:txBody>
      </p:sp>
      <p:sp>
        <p:nvSpPr>
          <p:cNvPr id="7" name="矩形 6"/>
          <p:cNvSpPr/>
          <p:nvPr/>
        </p:nvSpPr>
        <p:spPr>
          <a:xfrm>
            <a:off x="1521019" y="1242397"/>
            <a:ext cx="40536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I love going to the beach. = I love to go to the beach.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You like singing. = You like to sing.</a:t>
            </a:r>
          </a:p>
        </p:txBody>
      </p:sp>
      <p:sp>
        <p:nvSpPr>
          <p:cNvPr id="9" name="矩形 8"/>
          <p:cNvSpPr/>
          <p:nvPr/>
        </p:nvSpPr>
        <p:spPr>
          <a:xfrm>
            <a:off x="6087862" y="652350"/>
            <a:ext cx="384931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Amy hates doing </a:t>
            </a:r>
            <a:r>
              <a:rPr lang="en-US" altLang="zh-TW" sz="2000" dirty="0" smtClean="0"/>
              <a:t>reports.            = </a:t>
            </a:r>
            <a:r>
              <a:rPr lang="en-US" altLang="zh-TW" sz="2000" dirty="0"/>
              <a:t>Amy hates to do the report.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The baby starts crying now. = The baby starts to cry now.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8" b="3726"/>
          <a:stretch/>
        </p:blipFill>
        <p:spPr>
          <a:xfrm>
            <a:off x="412508" y="3991490"/>
            <a:ext cx="3043951" cy="2687986"/>
          </a:xfrm>
          <a:prstGeom prst="rect">
            <a:avLst/>
          </a:prstGeom>
        </p:spPr>
      </p:pic>
      <p:sp>
        <p:nvSpPr>
          <p:cNvPr id="20" name="向下箭號 19"/>
          <p:cNvSpPr/>
          <p:nvPr/>
        </p:nvSpPr>
        <p:spPr>
          <a:xfrm>
            <a:off x="1871396" y="5853276"/>
            <a:ext cx="144607" cy="360040"/>
          </a:xfrm>
          <a:prstGeom prst="down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143279" y="3973236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>
                <a:solidFill>
                  <a:schemeClr val="bg1"/>
                </a:solidFill>
              </a:rPr>
              <a:t>望 </a:t>
            </a:r>
            <a:r>
              <a:rPr lang="en-US" altLang="zh-TW" sz="2000" b="1" dirty="0">
                <a:solidFill>
                  <a:schemeClr val="bg1"/>
                </a:solidFill>
              </a:rPr>
              <a:t>is</a:t>
            </a:r>
            <a:r>
              <a:rPr lang="zh-TW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</a:rPr>
              <a:t>hope.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3" b="23336"/>
          <a:stretch/>
        </p:blipFill>
        <p:spPr>
          <a:xfrm>
            <a:off x="3913871" y="3957262"/>
            <a:ext cx="2921121" cy="2722213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457" y="4672323"/>
            <a:ext cx="1279074" cy="1633947"/>
          </a:xfrm>
          <a:prstGeom prst="rect">
            <a:avLst/>
          </a:prstGeom>
        </p:spPr>
      </p:pic>
      <p:sp>
        <p:nvSpPr>
          <p:cNvPr id="35" name="向下箭號 34"/>
          <p:cNvSpPr/>
          <p:nvPr/>
        </p:nvSpPr>
        <p:spPr>
          <a:xfrm rot="16200000">
            <a:off x="8760528" y="5258135"/>
            <a:ext cx="197476" cy="427637"/>
          </a:xfrm>
          <a:prstGeom prst="down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384" y="4693254"/>
            <a:ext cx="1164966" cy="1067886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8859266" y="4237527"/>
            <a:ext cx="162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>
                <a:solidFill>
                  <a:srgbClr val="7030A0"/>
                </a:solidFill>
              </a:rPr>
              <a:t>Now (10 am)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7204175" y="4211518"/>
            <a:ext cx="18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>
                <a:solidFill>
                  <a:srgbClr val="7030A0"/>
                </a:solidFill>
              </a:rPr>
              <a:t>9:55 am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7" name="淚滴形 26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9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24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群組 3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33" name="淚滴形 3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296901">
            <a:off x="288107" y="3789040"/>
            <a:ext cx="4536504" cy="28803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rot="296901">
            <a:off x="5774934" y="3797270"/>
            <a:ext cx="4726546" cy="286221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780612" y="804007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>
                <a:solidFill>
                  <a:srgbClr val="7030A0"/>
                </a:solidFill>
              </a:rPr>
              <a:t>same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8303488" y="2443710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 smtClean="0">
                <a:solidFill>
                  <a:srgbClr val="7030A0"/>
                </a:solidFill>
              </a:rPr>
              <a:t>To remember</a:t>
            </a:r>
            <a:endParaRPr lang="en-US" altLang="zh-TW" sz="20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7475" y="2132856"/>
            <a:ext cx="3541637" cy="62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TW" sz="2000" dirty="0"/>
              <a:t>Different meanings:</a:t>
            </a:r>
            <a:endParaRPr lang="zh-TW" altLang="zh-TW" sz="2000" dirty="0"/>
          </a:p>
        </p:txBody>
      </p:sp>
      <p:sp>
        <p:nvSpPr>
          <p:cNvPr id="17" name="矩形 16"/>
          <p:cNvSpPr/>
          <p:nvPr/>
        </p:nvSpPr>
        <p:spPr>
          <a:xfrm>
            <a:off x="387475" y="2658832"/>
            <a:ext cx="4581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Andy remembered turning off the light.</a:t>
            </a:r>
          </a:p>
        </p:txBody>
      </p:sp>
      <p:sp>
        <p:nvSpPr>
          <p:cNvPr id="18" name="矩形 17"/>
          <p:cNvSpPr/>
          <p:nvPr/>
        </p:nvSpPr>
        <p:spPr>
          <a:xfrm>
            <a:off x="5944433" y="2702503"/>
            <a:ext cx="46470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Andy, </a:t>
            </a:r>
            <a:r>
              <a:rPr lang="en-US" altLang="zh-TW" sz="2000" kern="100" dirty="0" smtClean="0">
                <a:latin typeface="Calibri" panose="020F0502020204030204" pitchFamily="34" charset="0"/>
              </a:rPr>
              <a:t>remembered </a:t>
            </a:r>
            <a:r>
              <a:rPr lang="en-US" altLang="zh-TW" sz="2000" kern="100" dirty="0">
                <a:latin typeface="Calibri" panose="020F0502020204030204" pitchFamily="34" charset="0"/>
              </a:rPr>
              <a:t>to turn off the light.</a:t>
            </a:r>
            <a:endParaRPr lang="zh-TW" altLang="zh-TW" sz="2000" kern="100" dirty="0">
              <a:latin typeface="Times New Roman" panose="02020603050405020304" pitchFamily="18" charset="0"/>
            </a:endParaRPr>
          </a:p>
        </p:txBody>
      </p:sp>
      <p:sp>
        <p:nvSpPr>
          <p:cNvPr id="19" name="文字方塊 24"/>
          <p:cNvSpPr txBox="1"/>
          <p:nvPr/>
        </p:nvSpPr>
        <p:spPr>
          <a:xfrm>
            <a:off x="1296219" y="58920"/>
            <a:ext cx="7192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03 Verbs + “</a:t>
            </a:r>
            <a:r>
              <a:rPr lang="en-US" altLang="zh-TW" sz="2800" dirty="0" err="1">
                <a:solidFill>
                  <a:srgbClr val="7030A0"/>
                </a:solidFill>
                <a:latin typeface="Century Gothic" panose="020B0502020202020204" pitchFamily="34" charset="0"/>
              </a:rPr>
              <a:t>ing</a:t>
            </a:r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” vs. Verbs + to + Verbs</a:t>
            </a:r>
            <a:endParaRPr lang="zh-TW" altLang="en-US" sz="28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2" t="8490" r="16549" b="20600"/>
          <a:stretch/>
        </p:blipFill>
        <p:spPr>
          <a:xfrm>
            <a:off x="3888507" y="690365"/>
            <a:ext cx="2565881" cy="1617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45" r="14665"/>
          <a:stretch/>
        </p:blipFill>
        <p:spPr>
          <a:xfrm>
            <a:off x="8208987" y="391015"/>
            <a:ext cx="1989203" cy="1950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直線單箭頭接點 6"/>
          <p:cNvCxnSpPr/>
          <p:nvPr/>
        </p:nvCxnSpPr>
        <p:spPr>
          <a:xfrm flipV="1">
            <a:off x="5819520" y="980728"/>
            <a:ext cx="1021315" cy="46668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6192763" y="1004062"/>
            <a:ext cx="310858" cy="495186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999418" y="757712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>
                <a:solidFill>
                  <a:srgbClr val="7030A0"/>
                </a:solidFill>
              </a:rPr>
              <a:t>different</a:t>
            </a:r>
          </a:p>
        </p:txBody>
      </p:sp>
      <p:cxnSp>
        <p:nvCxnSpPr>
          <p:cNvPr id="26" name="直線單箭頭接點 25"/>
          <p:cNvCxnSpPr/>
          <p:nvPr/>
        </p:nvCxnSpPr>
        <p:spPr>
          <a:xfrm flipH="1">
            <a:off x="3528467" y="1051600"/>
            <a:ext cx="1080120" cy="0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H="1" flipV="1">
            <a:off x="3969900" y="1047371"/>
            <a:ext cx="95021" cy="616584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r="12667"/>
          <a:stretch/>
        </p:blipFill>
        <p:spPr>
          <a:xfrm>
            <a:off x="6186211" y="3511385"/>
            <a:ext cx="4045551" cy="2797935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1" r="14000"/>
          <a:stretch/>
        </p:blipFill>
        <p:spPr>
          <a:xfrm>
            <a:off x="570268" y="3495028"/>
            <a:ext cx="4023610" cy="2901682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8" name="淚滴形 27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1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943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群組 3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33" name="淚滴形 3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296901">
            <a:off x="288107" y="3789040"/>
            <a:ext cx="4536504" cy="28803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rot="296901">
            <a:off x="5774934" y="3797270"/>
            <a:ext cx="4726546" cy="286221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858334" y="1183289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 smtClean="0">
                <a:solidFill>
                  <a:srgbClr val="7030A0"/>
                </a:solidFill>
              </a:rPr>
              <a:t>To forget</a:t>
            </a:r>
            <a:endParaRPr lang="en-US" altLang="zh-TW" sz="20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3905" y="2165637"/>
            <a:ext cx="3541637" cy="62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TW" sz="2000" dirty="0"/>
              <a:t>Different meanings:</a:t>
            </a:r>
            <a:endParaRPr lang="zh-TW" altLang="zh-TW" sz="2000" dirty="0"/>
          </a:p>
        </p:txBody>
      </p:sp>
      <p:sp>
        <p:nvSpPr>
          <p:cNvPr id="17" name="矩形 16"/>
          <p:cNvSpPr/>
          <p:nvPr/>
        </p:nvSpPr>
        <p:spPr>
          <a:xfrm>
            <a:off x="459483" y="2735283"/>
            <a:ext cx="4581152" cy="62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She forgets cleaning  the room. </a:t>
            </a:r>
          </a:p>
        </p:txBody>
      </p:sp>
      <p:sp>
        <p:nvSpPr>
          <p:cNvPr id="18" name="矩形 17"/>
          <p:cNvSpPr/>
          <p:nvPr/>
        </p:nvSpPr>
        <p:spPr>
          <a:xfrm>
            <a:off x="5065544" y="2669772"/>
            <a:ext cx="55505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The room is dirty. She forgets to clean the room. </a:t>
            </a:r>
          </a:p>
        </p:txBody>
      </p:sp>
      <p:sp>
        <p:nvSpPr>
          <p:cNvPr id="19" name="文字方塊 24"/>
          <p:cNvSpPr txBox="1"/>
          <p:nvPr/>
        </p:nvSpPr>
        <p:spPr>
          <a:xfrm>
            <a:off x="1546087" y="242064"/>
            <a:ext cx="4648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03 Verbs + “</a:t>
            </a:r>
            <a:r>
              <a:rPr lang="en-US" altLang="zh-TW" sz="2800" dirty="0" err="1">
                <a:solidFill>
                  <a:srgbClr val="7030A0"/>
                </a:solidFill>
                <a:latin typeface="Century Gothic" panose="020B0502020202020204" pitchFamily="34" charset="0"/>
              </a:rPr>
              <a:t>ing</a:t>
            </a:r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” vs. Verbs + to + Verbs</a:t>
            </a:r>
            <a:endParaRPr lang="zh-TW" altLang="en-US" sz="28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61" y="409379"/>
            <a:ext cx="2249440" cy="22494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3" y="3598753"/>
            <a:ext cx="3991372" cy="266091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01" y="3535049"/>
            <a:ext cx="4019637" cy="266091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1656259" y="6259668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>
                <a:solidFill>
                  <a:schemeClr val="bg1"/>
                </a:solidFill>
              </a:rPr>
              <a:t>clean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651981" y="6353355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>
                <a:solidFill>
                  <a:schemeClr val="bg1"/>
                </a:solidFill>
              </a:rPr>
              <a:t>dirty</a:t>
            </a:r>
          </a:p>
        </p:txBody>
      </p:sp>
      <p:grpSp>
        <p:nvGrpSpPr>
          <p:cNvPr id="20" name="群組 19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1" name="淚滴形 2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4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456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群組 3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33" name="淚滴形 3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296901">
            <a:off x="288107" y="3789040"/>
            <a:ext cx="4536504" cy="28803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rot="296901">
            <a:off x="5774934" y="3797270"/>
            <a:ext cx="4726546" cy="286221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59483" y="1772816"/>
            <a:ext cx="3541637" cy="62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TW" sz="2000" dirty="0"/>
              <a:t>Different meanings:</a:t>
            </a:r>
            <a:endParaRPr lang="zh-TW" altLang="zh-TW" sz="2000" dirty="0"/>
          </a:p>
        </p:txBody>
      </p:sp>
      <p:sp>
        <p:nvSpPr>
          <p:cNvPr id="17" name="矩形 16"/>
          <p:cNvSpPr/>
          <p:nvPr/>
        </p:nvSpPr>
        <p:spPr>
          <a:xfrm>
            <a:off x="459483" y="2400328"/>
            <a:ext cx="4581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Bob regrets stealing money.</a:t>
            </a:r>
          </a:p>
        </p:txBody>
      </p:sp>
      <p:sp>
        <p:nvSpPr>
          <p:cNvPr id="18" name="矩形 17"/>
          <p:cNvSpPr/>
          <p:nvPr/>
        </p:nvSpPr>
        <p:spPr>
          <a:xfrm>
            <a:off x="5040634" y="2702503"/>
            <a:ext cx="57607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Bob regrets to tell her a scary story. She is crying.</a:t>
            </a:r>
          </a:p>
        </p:txBody>
      </p:sp>
      <p:sp>
        <p:nvSpPr>
          <p:cNvPr id="19" name="文字方塊 24"/>
          <p:cNvSpPr txBox="1"/>
          <p:nvPr/>
        </p:nvSpPr>
        <p:spPr>
          <a:xfrm>
            <a:off x="1546087" y="242064"/>
            <a:ext cx="4648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03 Verbs + “</a:t>
            </a:r>
            <a:r>
              <a:rPr lang="en-US" altLang="zh-TW" sz="2800" dirty="0" err="1">
                <a:solidFill>
                  <a:srgbClr val="7030A0"/>
                </a:solidFill>
                <a:latin typeface="Century Gothic" panose="020B0502020202020204" pitchFamily="34" charset="0"/>
              </a:rPr>
              <a:t>ing</a:t>
            </a:r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” vs. Verbs + to + Verbs</a:t>
            </a:r>
            <a:endParaRPr lang="zh-TW" altLang="en-US" sz="28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3530" r="12901" b="1701"/>
          <a:stretch/>
        </p:blipFill>
        <p:spPr>
          <a:xfrm>
            <a:off x="7098099" y="242065"/>
            <a:ext cx="2753263" cy="2460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5955988" y="1327948"/>
            <a:ext cx="1129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kern="1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To regret</a:t>
            </a:r>
            <a:endParaRPr lang="zh-TW" altLang="en-US" sz="20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" b="6405"/>
          <a:stretch/>
        </p:blipFill>
        <p:spPr>
          <a:xfrm>
            <a:off x="870376" y="3353354"/>
            <a:ext cx="3371966" cy="298264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59" y="3562065"/>
            <a:ext cx="4121495" cy="2747663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0" name="淚滴形 19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2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59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群組 3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33" name="淚滴形 3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296901">
            <a:off x="288107" y="3789040"/>
            <a:ext cx="4536504" cy="28803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rot="296901">
            <a:off x="5774934" y="3797270"/>
            <a:ext cx="4726546" cy="286221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858334" y="1183289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 smtClean="0">
                <a:solidFill>
                  <a:srgbClr val="7030A0"/>
                </a:solidFill>
              </a:rPr>
              <a:t>To try</a:t>
            </a:r>
            <a:endParaRPr lang="en-US" altLang="zh-TW" sz="20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3905" y="2132856"/>
            <a:ext cx="3541637" cy="62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TW" sz="2000" dirty="0"/>
              <a:t>Different meanings:</a:t>
            </a:r>
            <a:endParaRPr lang="zh-TW" altLang="zh-TW" sz="2000" dirty="0"/>
          </a:p>
        </p:txBody>
      </p:sp>
      <p:sp>
        <p:nvSpPr>
          <p:cNvPr id="17" name="矩形 16"/>
          <p:cNvSpPr/>
          <p:nvPr/>
        </p:nvSpPr>
        <p:spPr>
          <a:xfrm>
            <a:off x="459483" y="2702502"/>
            <a:ext cx="4581152" cy="62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He tried to move the heavy box.</a:t>
            </a:r>
          </a:p>
        </p:txBody>
      </p:sp>
      <p:sp>
        <p:nvSpPr>
          <p:cNvPr id="18" name="矩形 17"/>
          <p:cNvSpPr/>
          <p:nvPr/>
        </p:nvSpPr>
        <p:spPr>
          <a:xfrm>
            <a:off x="5062303" y="2866157"/>
            <a:ext cx="53915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Emma isn’t at home. Try calling her cellphone!</a:t>
            </a:r>
          </a:p>
        </p:txBody>
      </p:sp>
      <p:sp>
        <p:nvSpPr>
          <p:cNvPr id="19" name="文字方塊 24"/>
          <p:cNvSpPr txBox="1"/>
          <p:nvPr/>
        </p:nvSpPr>
        <p:spPr>
          <a:xfrm>
            <a:off x="1546087" y="242064"/>
            <a:ext cx="46482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03 Verbs + “</a:t>
            </a:r>
            <a:r>
              <a:rPr lang="en-US" altLang="zh-TW" sz="2800" dirty="0" err="1">
                <a:solidFill>
                  <a:srgbClr val="7030A0"/>
                </a:solidFill>
                <a:latin typeface="Century Gothic" panose="020B0502020202020204" pitchFamily="34" charset="0"/>
              </a:rPr>
              <a:t>ing</a:t>
            </a:r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” vs. Verbs + to + Verbs</a:t>
            </a:r>
            <a:endParaRPr lang="zh-TW" altLang="en-US" sz="28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52803" y="2197407"/>
            <a:ext cx="35286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00" dirty="0">
                <a:solidFill>
                  <a:schemeClr val="bg1">
                    <a:lumMod val="75000"/>
                  </a:schemeClr>
                </a:solidFill>
              </a:rPr>
              <a:t>https://www.flickr.com/photos/mesohungry/3001686594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2" r="11906"/>
          <a:stretch/>
        </p:blipFill>
        <p:spPr>
          <a:xfrm>
            <a:off x="7305717" y="358136"/>
            <a:ext cx="2563880" cy="2344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7" y="3610552"/>
            <a:ext cx="3965782" cy="2698318"/>
          </a:xfrm>
          <a:prstGeom prst="rect">
            <a:avLst/>
          </a:prstGeom>
        </p:spPr>
      </p:pic>
      <p:sp>
        <p:nvSpPr>
          <p:cNvPr id="20" name="向下箭號 19"/>
          <p:cNvSpPr/>
          <p:nvPr/>
        </p:nvSpPr>
        <p:spPr>
          <a:xfrm flipV="1">
            <a:off x="2442265" y="4957007"/>
            <a:ext cx="144607" cy="360040"/>
          </a:xfrm>
          <a:prstGeom prst="downArrow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67"/>
          <a:stretch/>
        </p:blipFill>
        <p:spPr>
          <a:xfrm>
            <a:off x="6194302" y="3527655"/>
            <a:ext cx="2650790" cy="27812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845092" y="3574043"/>
            <a:ext cx="1384063" cy="2734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雲朵形圖說文字 10"/>
          <p:cNvSpPr/>
          <p:nvPr/>
        </p:nvSpPr>
        <p:spPr>
          <a:xfrm>
            <a:off x="8497019" y="3610551"/>
            <a:ext cx="1584402" cy="1246249"/>
          </a:xfrm>
          <a:prstGeom prst="cloudCallout">
            <a:avLst>
              <a:gd name="adj1" fmla="val -71217"/>
              <a:gd name="adj2" fmla="val 42019"/>
            </a:avLst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2" name="淚滴形 2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5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466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66022" y="4293096"/>
            <a:ext cx="2009387" cy="1847139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1126740" y="4302188"/>
            <a:ext cx="1914481" cy="1847139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4646888" y="1748626"/>
            <a:ext cx="2009387" cy="1847139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503697" y="1739535"/>
            <a:ext cx="2009387" cy="1847139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405932" y="1748627"/>
            <a:ext cx="2009387" cy="1847139"/>
          </a:xfrm>
          <a:prstGeom prst="rect">
            <a:avLst/>
          </a:prstGeom>
          <a:solidFill>
            <a:schemeClr val="bg1"/>
          </a:solidFill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2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5" name="Rectangle 20"/>
          <p:cNvSpPr/>
          <p:nvPr/>
        </p:nvSpPr>
        <p:spPr>
          <a:xfrm>
            <a:off x="288069" y="1356952"/>
            <a:ext cx="360040" cy="42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a.</a:t>
            </a:r>
            <a:endParaRPr lang="zh-TW" altLang="en-US" sz="2100" dirty="0"/>
          </a:p>
        </p:txBody>
      </p:sp>
      <p:sp>
        <p:nvSpPr>
          <p:cNvPr id="16" name="Rectangle 21"/>
          <p:cNvSpPr/>
          <p:nvPr/>
        </p:nvSpPr>
        <p:spPr>
          <a:xfrm>
            <a:off x="2202461" y="1361353"/>
            <a:ext cx="360040" cy="42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b.</a:t>
            </a:r>
            <a:endParaRPr lang="zh-TW" altLang="en-US" sz="2100" dirty="0"/>
          </a:p>
        </p:txBody>
      </p:sp>
      <p:sp>
        <p:nvSpPr>
          <p:cNvPr id="17" name="Rectangle 22"/>
          <p:cNvSpPr/>
          <p:nvPr/>
        </p:nvSpPr>
        <p:spPr>
          <a:xfrm flipH="1">
            <a:off x="4277662" y="1340768"/>
            <a:ext cx="3101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c.</a:t>
            </a:r>
            <a:endParaRPr lang="zh-TW" altLang="en-US" sz="2100" dirty="0"/>
          </a:p>
        </p:txBody>
      </p:sp>
      <p:sp>
        <p:nvSpPr>
          <p:cNvPr id="18" name="Rectangle 22"/>
          <p:cNvSpPr/>
          <p:nvPr/>
        </p:nvSpPr>
        <p:spPr>
          <a:xfrm>
            <a:off x="1068515" y="3895255"/>
            <a:ext cx="4554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d.</a:t>
            </a:r>
            <a:endParaRPr lang="zh-TW" altLang="en-US" sz="2100" dirty="0"/>
          </a:p>
        </p:txBody>
      </p:sp>
      <p:sp>
        <p:nvSpPr>
          <p:cNvPr id="19" name="Rectangle 22"/>
          <p:cNvSpPr/>
          <p:nvPr/>
        </p:nvSpPr>
        <p:spPr>
          <a:xfrm>
            <a:off x="4141413" y="3895255"/>
            <a:ext cx="4554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e.</a:t>
            </a:r>
            <a:endParaRPr lang="zh-TW" altLang="en-US" sz="2100" dirty="0"/>
          </a:p>
        </p:txBody>
      </p:sp>
      <p:sp>
        <p:nvSpPr>
          <p:cNvPr id="26" name="橢圓 25"/>
          <p:cNvSpPr/>
          <p:nvPr/>
        </p:nvSpPr>
        <p:spPr>
          <a:xfrm>
            <a:off x="9322428" y="43009"/>
            <a:ext cx="1136774" cy="113677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Picture 9" descr="icon-projec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34" y="251965"/>
            <a:ext cx="728763" cy="728763"/>
          </a:xfrm>
          <a:prstGeom prst="rect">
            <a:avLst/>
          </a:prstGeom>
        </p:spPr>
      </p:pic>
      <p:sp>
        <p:nvSpPr>
          <p:cNvPr id="28" name="TextBox 11"/>
          <p:cNvSpPr txBox="1"/>
          <p:nvPr/>
        </p:nvSpPr>
        <p:spPr>
          <a:xfrm>
            <a:off x="6924134" y="-183928"/>
            <a:ext cx="3800056" cy="2496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Practice</a:t>
            </a:r>
          </a:p>
          <a:p>
            <a:pPr>
              <a:lnSpc>
                <a:spcPct val="200000"/>
              </a:lnSpc>
            </a:pPr>
            <a:r>
              <a:rPr lang="en-US" sz="2100" b="1" dirty="0"/>
              <a:t> Look </a:t>
            </a:r>
            <a:r>
              <a:rPr lang="en-US" sz="2100" b="1" dirty="0" smtClean="0"/>
              <a:t>at the pictures and </a:t>
            </a:r>
            <a:r>
              <a:rPr lang="en-US" sz="2100" b="1" dirty="0"/>
              <a:t>make sentences with “ to + verb”. 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8571431" y="4939906"/>
            <a:ext cx="3960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03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80648" y="2281410"/>
            <a:ext cx="34870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The girl, forget 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Nick, regret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kern="100" dirty="0" smtClean="0">
                <a:latin typeface="Calibri" panose="020F0502020204030204" pitchFamily="34" charset="0"/>
              </a:rPr>
              <a:t>Charlotte, </a:t>
            </a:r>
            <a:r>
              <a:rPr lang="en-US" altLang="zh-TW" sz="2000" kern="100" dirty="0">
                <a:latin typeface="Calibri" panose="020F0502020204030204" pitchFamily="34" charset="0"/>
              </a:rPr>
              <a:t>remember  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kern="100" dirty="0" smtClean="0">
                <a:latin typeface="Calibri" panose="020F0502020204030204" pitchFamily="34" charset="0"/>
              </a:rPr>
              <a:t>Joseph, </a:t>
            </a:r>
            <a:r>
              <a:rPr lang="en-US" altLang="zh-TW" sz="2000" kern="100" dirty="0">
                <a:latin typeface="Calibri" panose="020F0502020204030204" pitchFamily="34" charset="0"/>
              </a:rPr>
              <a:t>try </a:t>
            </a:r>
          </a:p>
          <a:p>
            <a:pPr marL="342900" lvl="0" indent="-342900" algn="just">
              <a:lnSpc>
                <a:spcPct val="20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The women, love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5" r="-721" b="7982"/>
          <a:stretch/>
        </p:blipFill>
        <p:spPr>
          <a:xfrm>
            <a:off x="432123" y="1739535"/>
            <a:ext cx="1990992" cy="1863230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1602073" y="1805855"/>
            <a:ext cx="780408" cy="792088"/>
          </a:xfrm>
          <a:prstGeom prst="cloudCallout">
            <a:avLst>
              <a:gd name="adj1" fmla="val -91507"/>
              <a:gd name="adj2" fmla="val -71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570" y="1974183"/>
            <a:ext cx="500817" cy="45543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587" y="2429614"/>
            <a:ext cx="1801988" cy="1047297"/>
          </a:xfrm>
          <a:prstGeom prst="rect">
            <a:avLst/>
          </a:prstGeom>
        </p:spPr>
      </p:pic>
      <p:sp>
        <p:nvSpPr>
          <p:cNvPr id="30" name="文字方塊 29"/>
          <p:cNvSpPr txBox="1"/>
          <p:nvPr/>
        </p:nvSpPr>
        <p:spPr>
          <a:xfrm>
            <a:off x="4555034" y="1849638"/>
            <a:ext cx="2060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>
                <a:solidFill>
                  <a:srgbClr val="7030A0"/>
                </a:solidFill>
              </a:rPr>
              <a:t>Yesterday 12 pm</a:t>
            </a: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16" y="4345481"/>
            <a:ext cx="1566012" cy="1760388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2"/>
          <a:stretch/>
        </p:blipFill>
        <p:spPr>
          <a:xfrm>
            <a:off x="4176539" y="4317905"/>
            <a:ext cx="1962658" cy="1775391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907023" y="4483523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>
                <a:solidFill>
                  <a:srgbClr val="7030A0"/>
                </a:solidFill>
              </a:rPr>
              <a:t>tea</a:t>
            </a:r>
          </a:p>
        </p:txBody>
      </p:sp>
      <p:cxnSp>
        <p:nvCxnSpPr>
          <p:cNvPr id="34" name="直線單箭頭接點 33"/>
          <p:cNvCxnSpPr>
            <a:endCxn id="33" idx="2"/>
          </p:cNvCxnSpPr>
          <p:nvPr/>
        </p:nvCxnSpPr>
        <p:spPr>
          <a:xfrm flipV="1">
            <a:off x="5573363" y="4883633"/>
            <a:ext cx="233760" cy="697332"/>
          </a:xfrm>
          <a:prstGeom prst="straightConnector1">
            <a:avLst/>
          </a:prstGeom>
          <a:ln w="28575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圖片 3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6" r="5955"/>
          <a:stretch/>
        </p:blipFill>
        <p:spPr>
          <a:xfrm>
            <a:off x="2526814" y="1772816"/>
            <a:ext cx="1963560" cy="1766500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578829" y="3077371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 algn="ctr"/>
            <a:r>
              <a:rPr lang="en-US" altLang="zh-TW" sz="2000" dirty="0">
                <a:solidFill>
                  <a:schemeClr val="bg1"/>
                </a:solidFill>
              </a:rPr>
              <a:t>Last night</a:t>
            </a:r>
          </a:p>
        </p:txBody>
      </p:sp>
      <p:grpSp>
        <p:nvGrpSpPr>
          <p:cNvPr id="35" name="群組 34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36" name="淚滴形 35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40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55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9" r="21881"/>
          <a:stretch/>
        </p:blipFill>
        <p:spPr>
          <a:xfrm>
            <a:off x="-34508" y="-1960"/>
            <a:ext cx="5074519" cy="6858000"/>
          </a:xfrm>
          <a:prstGeom prst="rect">
            <a:avLst/>
          </a:prstGeom>
        </p:spPr>
      </p:pic>
      <p:sp>
        <p:nvSpPr>
          <p:cNvPr id="6" name="直角三角形 5"/>
          <p:cNvSpPr/>
          <p:nvPr/>
        </p:nvSpPr>
        <p:spPr>
          <a:xfrm flipH="1">
            <a:off x="3312442" y="0"/>
            <a:ext cx="1728192" cy="3429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直角三角形 6"/>
          <p:cNvSpPr/>
          <p:nvPr/>
        </p:nvSpPr>
        <p:spPr>
          <a:xfrm flipH="1" flipV="1">
            <a:off x="3312442" y="3427040"/>
            <a:ext cx="1728192" cy="34309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040011" y="1274374"/>
            <a:ext cx="360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2800" kern="0" dirty="0">
                <a:solidFill>
                  <a:srgbClr val="7030A0"/>
                </a:solidFill>
                <a:latin typeface="Century Gothic" panose="020B0502020202020204" pitchFamily="34" charset="0"/>
              </a:rPr>
              <a:t>Pronunciation the: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>
            <a:off x="1512245" y="3356992"/>
            <a:ext cx="1872206" cy="367240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108086" y="21351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lang="zh-TW" altLang="en-US" sz="1400" dirty="0">
              <a:solidFill>
                <a:schemeClr val="bg1"/>
              </a:solidFill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21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32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5044483" y="2166336"/>
            <a:ext cx="5114783" cy="30469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7030A0"/>
                </a:solidFill>
              </a:rPr>
              <a:t>the + consonants → /</a:t>
            </a:r>
            <a:r>
              <a:rPr lang="en-US" altLang="zh-TW" sz="2400" b="1" dirty="0" err="1">
                <a:solidFill>
                  <a:srgbClr val="7030A0"/>
                </a:solidFill>
              </a:rPr>
              <a:t>tə</a:t>
            </a:r>
            <a:r>
              <a:rPr lang="en-US" altLang="zh-TW" sz="2400" b="1" dirty="0">
                <a:solidFill>
                  <a:srgbClr val="7030A0"/>
                </a:solidFill>
              </a:rPr>
              <a:t>/:  </a:t>
            </a:r>
            <a:r>
              <a:rPr lang="en-US" altLang="zh-TW" sz="2400" kern="100" dirty="0">
                <a:latin typeface="Calibri" panose="020F0502020204030204" pitchFamily="34" charset="0"/>
              </a:rPr>
              <a:t>the ball, the tree, the cat, the lemon</a:t>
            </a:r>
            <a:endParaRPr lang="zh-TW" altLang="zh-TW" sz="2400" kern="100" dirty="0">
              <a:latin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7030A0"/>
                </a:solidFill>
              </a:rPr>
              <a:t>the + vowels → /</a:t>
            </a:r>
            <a:r>
              <a:rPr lang="en-US" altLang="zh-TW" sz="2400" b="1" dirty="0" err="1">
                <a:solidFill>
                  <a:srgbClr val="7030A0"/>
                </a:solidFill>
              </a:rPr>
              <a:t>tɪ</a:t>
            </a:r>
            <a:r>
              <a:rPr lang="en-US" altLang="zh-TW" sz="2400" b="1" dirty="0">
                <a:solidFill>
                  <a:srgbClr val="7030A0"/>
                </a:solidFill>
              </a:rPr>
              <a:t>/: </a:t>
            </a:r>
            <a:r>
              <a:rPr lang="en-US" altLang="zh-TW" sz="2400" kern="100" dirty="0">
                <a:latin typeface="Calibri" panose="020F0502020204030204" pitchFamily="34" charset="0"/>
              </a:rPr>
              <a:t> the apple, the elephant, the orange, the umbrella</a:t>
            </a:r>
            <a:endParaRPr lang="zh-TW" altLang="zh-TW" sz="2400" kern="100" dirty="0">
              <a:latin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54319" y="5932710"/>
            <a:ext cx="5227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PHONICS</a:t>
            </a:r>
          </a:p>
        </p:txBody>
      </p:sp>
      <p:grpSp>
        <p:nvGrpSpPr>
          <p:cNvPr id="13" name="群組 12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14" name="淚滴形 13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6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525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橢圓 9"/>
          <p:cNvSpPr/>
          <p:nvPr/>
        </p:nvSpPr>
        <p:spPr>
          <a:xfrm>
            <a:off x="4980645" y="332656"/>
            <a:ext cx="1136774" cy="113677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9" descr="icon-projec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968" y="574142"/>
            <a:ext cx="728763" cy="72876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536504" y="4988783"/>
            <a:ext cx="3960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04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2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4" name="TextBox 11"/>
          <p:cNvSpPr txBox="1"/>
          <p:nvPr/>
        </p:nvSpPr>
        <p:spPr>
          <a:xfrm>
            <a:off x="1840620" y="980728"/>
            <a:ext cx="741682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Practice</a:t>
            </a:r>
          </a:p>
          <a:p>
            <a:pPr algn="ctr">
              <a:lnSpc>
                <a:spcPct val="200000"/>
              </a:lnSpc>
            </a:pPr>
            <a:r>
              <a:rPr lang="en-US" sz="2100" b="1" dirty="0"/>
              <a:t>Say it!</a:t>
            </a: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100" dirty="0"/>
              <a:t>The ice cream</a:t>
            </a: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100" dirty="0"/>
              <a:t>The sheep</a:t>
            </a: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100" dirty="0"/>
              <a:t>The ant</a:t>
            </a:r>
          </a:p>
          <a:p>
            <a:pPr marL="342900" indent="-342900" algn="ctr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100" dirty="0"/>
              <a:t>The window</a:t>
            </a:r>
          </a:p>
          <a:p>
            <a:pPr marL="342900" lvl="0" indent="-342900" algn="ctr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altLang="zh-TW" sz="2100" dirty="0"/>
          </a:p>
        </p:txBody>
      </p:sp>
      <p:grpSp>
        <p:nvGrpSpPr>
          <p:cNvPr id="15" name="群組 14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16" name="淚滴形 15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8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336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72483" y="3717032"/>
            <a:ext cx="376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INTRODUCTION 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2842726" y="1561681"/>
            <a:ext cx="5669752" cy="2252210"/>
            <a:chOff x="2842726" y="1561681"/>
            <a:chExt cx="5669752" cy="2252210"/>
          </a:xfrm>
        </p:grpSpPr>
        <p:pic>
          <p:nvPicPr>
            <p:cNvPr id="17" name="Picture 3" descr="D:\WH\lesson_ppt\template\ICON\WH_lesson_icon-04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84"/>
            <a:stretch/>
          </p:blipFill>
          <p:spPr bwMode="auto">
            <a:xfrm>
              <a:off x="2842726" y="1561681"/>
              <a:ext cx="5669752" cy="2252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群組 17"/>
            <p:cNvGrpSpPr/>
            <p:nvPr/>
          </p:nvGrpSpPr>
          <p:grpSpPr>
            <a:xfrm>
              <a:off x="5310096" y="2837250"/>
              <a:ext cx="432048" cy="586978"/>
              <a:chOff x="4427984" y="2625998"/>
              <a:chExt cx="432048" cy="586978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4496544" y="2625998"/>
                <a:ext cx="298946" cy="29894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4427984" y="2924944"/>
                <a:ext cx="432048" cy="2880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7" name="TextBox 7"/>
          <p:cNvSpPr txBox="1"/>
          <p:nvPr/>
        </p:nvSpPr>
        <p:spPr>
          <a:xfrm>
            <a:off x="1521529" y="4275884"/>
            <a:ext cx="8064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CEF Learning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Goals: 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know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use two verbs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together. </a:t>
            </a:r>
          </a:p>
          <a:p>
            <a:pPr algn="ctr">
              <a:lnSpc>
                <a:spcPct val="200000"/>
              </a:lnSpc>
            </a:pP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learn </a:t>
            </a: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gerunds and </a:t>
            </a:r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infinitives.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4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19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3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83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1"/>
          <p:cNvSpPr txBox="1"/>
          <p:nvPr/>
        </p:nvSpPr>
        <p:spPr>
          <a:xfrm>
            <a:off x="1656259" y="678304"/>
            <a:ext cx="878497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chemeClr val="accent3"/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REVIEW</a:t>
            </a:r>
            <a:endParaRPr lang="en-US" sz="3600" dirty="0">
              <a:solidFill>
                <a:schemeClr val="accent3"/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altLang="zh-TW" sz="2300" b="1" dirty="0"/>
              <a:t>Circle the correct words.</a:t>
            </a:r>
          </a:p>
          <a:p>
            <a:pPr>
              <a:lnSpc>
                <a:spcPct val="200000"/>
              </a:lnSpc>
            </a:pPr>
            <a:r>
              <a:rPr lang="en-US" altLang="zh-TW" sz="2000" dirty="0"/>
              <a:t>1.The dishes are clean. Nina </a:t>
            </a:r>
            <a:r>
              <a:rPr lang="en-US" altLang="zh-TW" sz="2000" dirty="0" smtClean="0"/>
              <a:t>remembered </a:t>
            </a:r>
            <a:r>
              <a:rPr lang="en-US" altLang="zh-TW" sz="2000" b="1" dirty="0"/>
              <a:t>to clean</a:t>
            </a:r>
            <a:r>
              <a:rPr lang="en-US" altLang="zh-TW" sz="2000" dirty="0"/>
              <a:t>/</a:t>
            </a:r>
            <a:r>
              <a:rPr lang="en-US" altLang="zh-TW" sz="2000" b="1" dirty="0"/>
              <a:t>cleaning </a:t>
            </a:r>
            <a:r>
              <a:rPr lang="en-US" altLang="zh-TW" sz="2000" dirty="0"/>
              <a:t>them last night.</a:t>
            </a:r>
          </a:p>
          <a:p>
            <a:pPr>
              <a:lnSpc>
                <a:spcPct val="200000"/>
              </a:lnSpc>
            </a:pPr>
            <a:r>
              <a:rPr lang="en-US" altLang="zh-TW" sz="2000" dirty="0"/>
              <a:t>2. Kate and John love </a:t>
            </a:r>
            <a:r>
              <a:rPr lang="en-US" altLang="zh-TW" sz="2000" b="1" dirty="0" smtClean="0"/>
              <a:t>make</a:t>
            </a:r>
            <a:r>
              <a:rPr lang="en-US" altLang="zh-TW" sz="2000" dirty="0" smtClean="0"/>
              <a:t>/</a:t>
            </a:r>
            <a:r>
              <a:rPr lang="en-US" altLang="zh-TW" sz="2000" b="1" dirty="0" smtClean="0"/>
              <a:t>to </a:t>
            </a:r>
            <a:r>
              <a:rPr lang="en-US" altLang="zh-TW" sz="2000" b="1" dirty="0"/>
              <a:t>make</a:t>
            </a:r>
            <a:r>
              <a:rPr lang="en-US" altLang="zh-TW" sz="2000" dirty="0"/>
              <a:t> cakes.</a:t>
            </a:r>
          </a:p>
          <a:p>
            <a:pPr>
              <a:lnSpc>
                <a:spcPct val="200000"/>
              </a:lnSpc>
            </a:pPr>
            <a:r>
              <a:rPr lang="en-US" altLang="zh-TW" sz="2000" dirty="0"/>
              <a:t>3. They discussed </a:t>
            </a:r>
            <a:r>
              <a:rPr lang="en-US" altLang="zh-TW" sz="2000" b="1" dirty="0" smtClean="0"/>
              <a:t>being</a:t>
            </a:r>
            <a:r>
              <a:rPr lang="en-US" altLang="zh-TW" sz="2000" dirty="0" smtClean="0"/>
              <a:t>/</a:t>
            </a:r>
            <a:r>
              <a:rPr lang="en-US" altLang="zh-TW" sz="2000" b="1" dirty="0" smtClean="0"/>
              <a:t>to </a:t>
            </a:r>
            <a:r>
              <a:rPr lang="en-US" altLang="zh-TW" sz="2000" b="1" dirty="0"/>
              <a:t>be</a:t>
            </a:r>
            <a:r>
              <a:rPr lang="en-US" altLang="zh-TW" sz="2000" dirty="0"/>
              <a:t> a doctor.</a:t>
            </a:r>
            <a:endParaRPr lang="en-US" altLang="zh-TW" sz="2000" b="1" dirty="0"/>
          </a:p>
          <a:p>
            <a:pPr>
              <a:lnSpc>
                <a:spcPct val="200000"/>
              </a:lnSpc>
            </a:pPr>
            <a:r>
              <a:rPr lang="en-US" altLang="zh-TW" sz="2000" dirty="0"/>
              <a:t>4. Rose </a:t>
            </a:r>
            <a:r>
              <a:rPr lang="en-US" altLang="zh-TW" sz="2000" dirty="0" smtClean="0"/>
              <a:t>hopes </a:t>
            </a:r>
            <a:r>
              <a:rPr lang="en-US" altLang="zh-TW" sz="2000" b="1" dirty="0" smtClean="0"/>
              <a:t>marrying</a:t>
            </a:r>
            <a:r>
              <a:rPr lang="en-US" altLang="zh-TW" sz="2000" dirty="0" smtClean="0"/>
              <a:t>/</a:t>
            </a:r>
            <a:r>
              <a:rPr lang="en-US" altLang="zh-TW" sz="2000" b="1" dirty="0" smtClean="0"/>
              <a:t>to</a:t>
            </a:r>
            <a:r>
              <a:rPr lang="en-US" altLang="zh-TW" sz="2000" dirty="0" smtClean="0"/>
              <a:t> </a:t>
            </a:r>
            <a:r>
              <a:rPr lang="en-US" altLang="zh-TW" sz="2000" b="1" dirty="0"/>
              <a:t>marry</a:t>
            </a:r>
            <a:r>
              <a:rPr lang="en-US" altLang="zh-TW" sz="2000" dirty="0"/>
              <a:t> a singer. </a:t>
            </a:r>
          </a:p>
          <a:p>
            <a:pPr>
              <a:lnSpc>
                <a:spcPct val="200000"/>
              </a:lnSpc>
            </a:pPr>
            <a:r>
              <a:rPr lang="en-US" altLang="zh-TW" sz="2000" dirty="0"/>
              <a:t>5. The cat </a:t>
            </a:r>
            <a:r>
              <a:rPr lang="en-US" altLang="zh-TW" sz="2000" dirty="0" smtClean="0"/>
              <a:t>refuses </a:t>
            </a:r>
            <a:r>
              <a:rPr lang="en-US" altLang="zh-TW" sz="2000" b="1" dirty="0"/>
              <a:t>to</a:t>
            </a:r>
            <a:r>
              <a:rPr lang="en-US" altLang="zh-TW" sz="2000" dirty="0"/>
              <a:t> </a:t>
            </a:r>
            <a:r>
              <a:rPr lang="en-US" altLang="zh-TW" sz="2000" b="1" dirty="0" smtClean="0"/>
              <a:t>eat</a:t>
            </a:r>
            <a:r>
              <a:rPr lang="en-US" altLang="zh-TW" sz="2000" dirty="0" smtClean="0"/>
              <a:t>/</a:t>
            </a:r>
            <a:r>
              <a:rPr lang="en-US" altLang="zh-TW" sz="2000" b="1" dirty="0" smtClean="0"/>
              <a:t>eating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bananas.</a:t>
            </a:r>
          </a:p>
          <a:p>
            <a:pPr>
              <a:lnSpc>
                <a:spcPct val="200000"/>
              </a:lnSpc>
            </a:pPr>
            <a:r>
              <a:rPr lang="en-US" altLang="zh-TW" sz="2000" dirty="0"/>
              <a:t>6. We consider </a:t>
            </a:r>
            <a:r>
              <a:rPr lang="en-US" altLang="zh-TW" sz="2000" b="1" dirty="0" smtClean="0"/>
              <a:t>wrote</a:t>
            </a:r>
            <a:r>
              <a:rPr lang="en-US" altLang="zh-TW" sz="2000" dirty="0" smtClean="0"/>
              <a:t>/</a:t>
            </a:r>
            <a:r>
              <a:rPr lang="en-US" altLang="zh-TW" sz="2000" b="1" dirty="0" smtClean="0"/>
              <a:t>writing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a book. </a:t>
            </a:r>
          </a:p>
        </p:txBody>
      </p:sp>
      <p:grpSp>
        <p:nvGrpSpPr>
          <p:cNvPr id="2" name="群組 1"/>
          <p:cNvGrpSpPr/>
          <p:nvPr/>
        </p:nvGrpSpPr>
        <p:grpSpPr>
          <a:xfrm>
            <a:off x="7482998" y="3882526"/>
            <a:ext cx="3302112" cy="2952328"/>
            <a:chOff x="4980645" y="2276872"/>
            <a:chExt cx="1136774" cy="1136774"/>
          </a:xfrm>
        </p:grpSpPr>
        <p:sp>
          <p:nvSpPr>
            <p:cNvPr id="10" name="橢圓 9"/>
            <p:cNvSpPr/>
            <p:nvPr/>
          </p:nvSpPr>
          <p:spPr>
            <a:xfrm>
              <a:off x="4980645" y="2276872"/>
              <a:ext cx="1136774" cy="1136774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Picture 9" descr="icon-projects.png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968" y="2518358"/>
              <a:ext cx="728763" cy="728763"/>
            </a:xfrm>
            <a:prstGeom prst="rect">
              <a:avLst/>
            </a:prstGeom>
          </p:spPr>
        </p:pic>
      </p:grpSp>
      <p:grpSp>
        <p:nvGrpSpPr>
          <p:cNvPr id="11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2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15" name="淚滴形 1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7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047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/>
          <p:cNvSpPr/>
          <p:nvPr/>
        </p:nvSpPr>
        <p:spPr>
          <a:xfrm>
            <a:off x="4994691" y="1628800"/>
            <a:ext cx="1136774" cy="11367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26396" y="2887517"/>
            <a:ext cx="4786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SPEAKING TASK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7470" y="3533848"/>
            <a:ext cx="8771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100" dirty="0">
                <a:latin typeface="Calibri" panose="020F0502020204030204" pitchFamily="34" charset="0"/>
              </a:rPr>
              <a:t>1. List 5 </a:t>
            </a:r>
            <a:r>
              <a:rPr lang="en-US" altLang="zh-TW" sz="2100" dirty="0" smtClean="0">
                <a:latin typeface="Calibri" panose="020F0502020204030204" pitchFamily="34" charset="0"/>
              </a:rPr>
              <a:t>words </a:t>
            </a:r>
            <a:r>
              <a:rPr lang="en-US" altLang="zh-TW" sz="2100" dirty="0">
                <a:latin typeface="Calibri" panose="020F0502020204030204" pitchFamily="34" charset="0"/>
              </a:rPr>
              <a:t>you </a:t>
            </a:r>
            <a:r>
              <a:rPr lang="en-US" altLang="zh-TW" sz="2100" dirty="0" smtClean="0">
                <a:latin typeface="Calibri" panose="020F0502020204030204" pitchFamily="34" charset="0"/>
              </a:rPr>
              <a:t>learnt </a:t>
            </a:r>
            <a:r>
              <a:rPr lang="en-US" altLang="zh-TW" sz="2100" dirty="0">
                <a:latin typeface="Calibri" panose="020F0502020204030204" pitchFamily="34" charset="0"/>
              </a:rPr>
              <a:t>in this lesson.</a:t>
            </a:r>
          </a:p>
          <a:p>
            <a:pPr>
              <a:lnSpc>
                <a:spcPct val="200000"/>
              </a:lnSpc>
            </a:pPr>
            <a:r>
              <a:rPr lang="en-US" altLang="zh-TW" sz="2100" dirty="0">
                <a:latin typeface="Calibri" panose="020F0502020204030204" pitchFamily="34" charset="0"/>
              </a:rPr>
              <a:t>2. Make 5 sentences with “Verbs + </a:t>
            </a:r>
            <a:r>
              <a:rPr lang="en-US" altLang="zh-TW" sz="2100" dirty="0" err="1">
                <a:latin typeface="Calibri" panose="020F0502020204030204" pitchFamily="34" charset="0"/>
              </a:rPr>
              <a:t>ing</a:t>
            </a:r>
            <a:r>
              <a:rPr lang="en-US" altLang="zh-TW" sz="2100" dirty="0">
                <a:latin typeface="Calibri" panose="020F0502020204030204" pitchFamily="34" charset="0"/>
              </a:rPr>
              <a:t>” or “Verbs + to + Verbs” and tell your teacher your sentences.</a:t>
            </a:r>
          </a:p>
        </p:txBody>
      </p:sp>
      <p:pic>
        <p:nvPicPr>
          <p:cNvPr id="11" name="Picture 5" descr="2209400_ori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43" y="1746752"/>
            <a:ext cx="900870" cy="900870"/>
          </a:xfrm>
          <a:prstGeom prst="rect">
            <a:avLst/>
          </a:prstGeom>
        </p:spPr>
      </p:pic>
      <p:grpSp>
        <p:nvGrpSpPr>
          <p:cNvPr id="9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3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15" name="淚滴形 1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7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95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42421" y="3705669"/>
            <a:ext cx="349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ASSESSMENT</a:t>
            </a:r>
          </a:p>
        </p:txBody>
      </p:sp>
      <p:pic>
        <p:nvPicPr>
          <p:cNvPr id="2050" name="Picture 2" descr="D:\WH\lesson_ppt\template\ICON\WH_lesson_ic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71" y="2187334"/>
            <a:ext cx="2044701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108087" y="24206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lang="zh-TW" altLang="en-US" sz="1400" dirty="0">
              <a:solidFill>
                <a:schemeClr val="bg1"/>
              </a:solidFill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8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9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1" name="TextBox 7"/>
          <p:cNvSpPr txBox="1"/>
          <p:nvPr/>
        </p:nvSpPr>
        <p:spPr>
          <a:xfrm>
            <a:off x="3096419" y="4581128"/>
            <a:ext cx="50405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100" dirty="0">
                <a:latin typeface="Calibri" panose="020F0502020204030204" pitchFamily="34" charset="0"/>
              </a:rPr>
              <a:t>Fill in the </a:t>
            </a:r>
            <a:r>
              <a:rPr lang="en-US" altLang="zh-TW" sz="2100" dirty="0" smtClean="0">
                <a:latin typeface="Calibri" panose="020F0502020204030204" pitchFamily="34" charset="0"/>
              </a:rPr>
              <a:t>blanks.</a:t>
            </a:r>
            <a:endParaRPr lang="en-US" altLang="zh-TW" sz="2100" dirty="0">
              <a:latin typeface="Calibri" panose="020F0502020204030204" pitchFamily="34" charset="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13" name="淚滴形 1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6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63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5400675" y="5993412"/>
            <a:ext cx="8064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ASSESSMENT</a:t>
            </a:r>
          </a:p>
        </p:txBody>
      </p:sp>
      <p:pic>
        <p:nvPicPr>
          <p:cNvPr id="3074" name="Picture 2" descr="D:\WH\lesson_ppt\template\ICON\WH_lesson_icon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035" y="3036235"/>
            <a:ext cx="2337963" cy="224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3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127753" y="877247"/>
            <a:ext cx="82089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Daniel ________ hate to ride a motorcycle. </a:t>
            </a:r>
            <a:endParaRPr lang="zh-TW" altLang="zh-TW" sz="2000" kern="100" dirty="0"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Betty  _______ to work in the post office.</a:t>
            </a:r>
            <a:endParaRPr lang="zh-TW" altLang="zh-TW" sz="2000" kern="100" dirty="0"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Amada and </a:t>
            </a:r>
            <a:r>
              <a:rPr lang="en-US" altLang="zh-TW" sz="2000" kern="100" dirty="0" smtClean="0">
                <a:latin typeface="Calibri" panose="020F0502020204030204" pitchFamily="34" charset="0"/>
              </a:rPr>
              <a:t>Alan </a:t>
            </a:r>
            <a:r>
              <a:rPr lang="en-US" altLang="zh-TW" sz="2000" kern="100" dirty="0">
                <a:latin typeface="Calibri" panose="020F0502020204030204" pitchFamily="34" charset="0"/>
              </a:rPr>
              <a:t>went ______ last summer.</a:t>
            </a:r>
            <a:endParaRPr lang="zh-TW" altLang="zh-TW" sz="2000" kern="100" dirty="0"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Johnny wants  ______ a bookstore.</a:t>
            </a:r>
            <a:endParaRPr lang="zh-TW" altLang="zh-TW" sz="2000" kern="100" dirty="0"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We regretted  ______  his computer.</a:t>
            </a:r>
            <a:endParaRPr lang="zh-TW" altLang="zh-TW" sz="2000" kern="100" dirty="0"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Alice ________ to buy the ticket. She can’t see the movie in the cinema. </a:t>
            </a:r>
            <a:endParaRPr lang="zh-TW" altLang="zh-TW" sz="2000" kern="100" dirty="0">
              <a:latin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kern="100" dirty="0">
                <a:latin typeface="Calibri" panose="020F0502020204030204" pitchFamily="34" charset="0"/>
              </a:rPr>
              <a:t>I </a:t>
            </a:r>
            <a:r>
              <a:rPr lang="en-US" altLang="zh-TW" sz="2000" kern="100" dirty="0" smtClean="0">
                <a:latin typeface="Calibri" panose="020F0502020204030204" pitchFamily="34" charset="0"/>
              </a:rPr>
              <a:t>learnt </a:t>
            </a:r>
            <a:r>
              <a:rPr lang="en-US" altLang="zh-TW" sz="2000" kern="100" dirty="0">
                <a:latin typeface="Calibri" panose="020F0502020204030204" pitchFamily="34" charset="0"/>
              </a:rPr>
              <a:t>French last week. I need to _______ speaking French. </a:t>
            </a:r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William and </a:t>
            </a:r>
            <a:r>
              <a:rPr lang="en-US" altLang="zh-TW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Nicole </a:t>
            </a:r>
            <a:r>
              <a:rPr lang="en-US" altLang="zh-TW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_______ listening to the music.</a:t>
            </a:r>
            <a:endParaRPr lang="zh-TW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668433" y="377731"/>
            <a:ext cx="7620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kern="100" dirty="0">
                <a:latin typeface="Calibri" panose="020F0502020204030204" pitchFamily="34" charset="0"/>
              </a:rPr>
              <a:t>practice/stealing/decide/didn’t/to open/diving/enjoyed/forgot</a:t>
            </a:r>
            <a:endParaRPr lang="zh-TW" altLang="zh-TW" sz="2000" kern="100" dirty="0">
              <a:latin typeface="Times New Roman" panose="02020603050405020304" pitchFamily="18" charset="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10" name="淚滴形 9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5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39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 rot="16200000">
            <a:off x="4195162" y="-1199714"/>
            <a:ext cx="7788168" cy="8327259"/>
          </a:xfrm>
          <a:prstGeom prst="trapezoi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12"/>
          <p:cNvGrpSpPr/>
          <p:nvPr/>
        </p:nvGrpSpPr>
        <p:grpSpPr>
          <a:xfrm>
            <a:off x="0" y="1168"/>
            <a:ext cx="1944291" cy="1296219"/>
            <a:chOff x="0" y="-3"/>
            <a:chExt cx="1944291" cy="1296219"/>
          </a:xfrm>
        </p:grpSpPr>
        <p:sp>
          <p:nvSpPr>
            <p:cNvPr id="5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kern="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pic>
        <p:nvPicPr>
          <p:cNvPr id="7" name="Picture 4" descr="D:\WH\web\ETALKING_LOGO_1-01.png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69" y="6153150"/>
            <a:ext cx="28956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"/>
          <p:cNvSpPr/>
          <p:nvPr/>
        </p:nvSpPr>
        <p:spPr>
          <a:xfrm>
            <a:off x="5065262" y="2186765"/>
            <a:ext cx="69873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Thank you !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2324069" y="3710368"/>
            <a:ext cx="2302153" cy="1922502"/>
            <a:chOff x="2324069" y="3710368"/>
            <a:chExt cx="2302153" cy="1922502"/>
          </a:xfrm>
        </p:grpSpPr>
        <p:sp>
          <p:nvSpPr>
            <p:cNvPr id="12" name="橢圓 11"/>
            <p:cNvSpPr/>
            <p:nvPr/>
          </p:nvSpPr>
          <p:spPr>
            <a:xfrm>
              <a:off x="3224103" y="3981450"/>
              <a:ext cx="1402119" cy="1402119"/>
            </a:xfrm>
            <a:prstGeom prst="ellipse">
              <a:avLst/>
            </a:prstGeom>
            <a:solidFill>
              <a:srgbClr val="F2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069" y="3710368"/>
              <a:ext cx="2174616" cy="1922502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15" name="淚滴形 1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7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478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" b="10697"/>
          <a:stretch/>
        </p:blipFill>
        <p:spPr>
          <a:xfrm>
            <a:off x="3051" y="0"/>
            <a:ext cx="10811940" cy="68519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1" y="-1"/>
            <a:ext cx="4608587" cy="4306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直角三角形 1"/>
          <p:cNvSpPr/>
          <p:nvPr/>
        </p:nvSpPr>
        <p:spPr>
          <a:xfrm rot="5400000">
            <a:off x="2246597" y="1427052"/>
            <a:ext cx="6956228" cy="4104455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直角三角形 17"/>
          <p:cNvSpPr/>
          <p:nvPr/>
        </p:nvSpPr>
        <p:spPr>
          <a:xfrm rot="5400000" flipV="1">
            <a:off x="-2630731" y="601433"/>
            <a:ext cx="3220567" cy="93858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824437" y="2094284"/>
            <a:ext cx="45699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100" dirty="0"/>
              <a:t>In this lesson, </a:t>
            </a:r>
            <a:r>
              <a:rPr lang="en-US" altLang="zh-TW" sz="2100" dirty="0" smtClean="0"/>
              <a:t>you will </a:t>
            </a:r>
            <a:r>
              <a:rPr lang="en-US" altLang="zh-TW" sz="2100" dirty="0"/>
              <a:t>learn how to use two verbs together in one </a:t>
            </a:r>
            <a:r>
              <a:rPr lang="en-US" altLang="zh-TW" sz="2100" dirty="0" smtClean="0"/>
              <a:t>sentence.</a:t>
            </a:r>
            <a:endParaRPr lang="zh-TW" altLang="zh-TW" sz="2100" dirty="0"/>
          </a:p>
        </p:txBody>
      </p:sp>
      <p:sp>
        <p:nvSpPr>
          <p:cNvPr id="15" name="文字方塊 25"/>
          <p:cNvSpPr txBox="1"/>
          <p:nvPr/>
        </p:nvSpPr>
        <p:spPr>
          <a:xfrm>
            <a:off x="108086" y="21351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lang="zh-TW" altLang="en-US" sz="1400" dirty="0">
              <a:solidFill>
                <a:schemeClr val="bg1"/>
              </a:solidFill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sp>
        <p:nvSpPr>
          <p:cNvPr id="16" name="矩形 10"/>
          <p:cNvSpPr/>
          <p:nvPr/>
        </p:nvSpPr>
        <p:spPr>
          <a:xfrm>
            <a:off x="937109" y="4119346"/>
            <a:ext cx="1152127" cy="3317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1"/>
          <p:cNvSpPr txBox="1"/>
          <p:nvPr/>
        </p:nvSpPr>
        <p:spPr>
          <a:xfrm>
            <a:off x="1189718" y="4135600"/>
            <a:ext cx="864096" cy="30777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altLang="zh-TW" sz="1400" kern="0" dirty="0">
                <a:solidFill>
                  <a:schemeClr val="bg1"/>
                </a:solidFill>
                <a:latin typeface="Century Gothic" panose="020B0502020202020204" pitchFamily="34" charset="0"/>
              </a:rPr>
              <a:t>START</a:t>
            </a:r>
            <a:endParaRPr lang="zh-TW" altLang="en-US" sz="1400" kern="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2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3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0" name="淚滴形 19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2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62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60515" y="3645024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WARM-UP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09507" y="4291355"/>
            <a:ext cx="6192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2100" dirty="0" smtClean="0"/>
              <a:t>Did </a:t>
            </a:r>
            <a:r>
              <a:rPr lang="en-US" altLang="zh-TW" sz="2100" dirty="0"/>
              <a:t>you go to work today?</a:t>
            </a:r>
          </a:p>
          <a:p>
            <a:pPr algn="ctr">
              <a:lnSpc>
                <a:spcPct val="200000"/>
              </a:lnSpc>
            </a:pPr>
            <a:r>
              <a:rPr lang="en-US" altLang="zh-TW" sz="2100" dirty="0"/>
              <a:t>Do you want to sing </a:t>
            </a:r>
            <a:r>
              <a:rPr lang="en-US" altLang="zh-TW" sz="2100" dirty="0" smtClean="0"/>
              <a:t>during </a:t>
            </a:r>
            <a:r>
              <a:rPr lang="en-US" altLang="zh-TW" sz="2100" dirty="0"/>
              <a:t>the class?</a:t>
            </a:r>
          </a:p>
          <a:p>
            <a:pPr algn="ctr">
              <a:lnSpc>
                <a:spcPct val="200000"/>
              </a:lnSpc>
            </a:pPr>
            <a:r>
              <a:rPr lang="en-US" altLang="zh-TW" sz="2100" dirty="0"/>
              <a:t>What </a:t>
            </a:r>
            <a:r>
              <a:rPr lang="en-US" altLang="zh-TW" sz="2100" dirty="0" smtClean="0"/>
              <a:t>were </a:t>
            </a:r>
            <a:r>
              <a:rPr lang="en-US" altLang="zh-TW" sz="2100" dirty="0"/>
              <a:t>you doing </a:t>
            </a:r>
            <a:r>
              <a:rPr lang="en-US" altLang="zh-TW" sz="2100" dirty="0" smtClean="0"/>
              <a:t>before?</a:t>
            </a:r>
            <a:endParaRPr lang="en-US" altLang="zh-TW" sz="2100" dirty="0"/>
          </a:p>
        </p:txBody>
      </p:sp>
      <p:pic>
        <p:nvPicPr>
          <p:cNvPr id="1026" name="Picture 2" descr="D:\WH\lesson_ppt\template\ICON\WH_lesson_icon-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948" y="2322722"/>
            <a:ext cx="1429807" cy="13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108087" y="24206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lang="zh-TW" altLang="en-US" sz="1400" dirty="0">
              <a:solidFill>
                <a:schemeClr val="bg1"/>
              </a:solidFill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4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10" name="淚滴形 9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2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103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橢圓 26"/>
          <p:cNvSpPr/>
          <p:nvPr/>
        </p:nvSpPr>
        <p:spPr>
          <a:xfrm>
            <a:off x="6078140" y="3838620"/>
            <a:ext cx="2397463" cy="229934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6243572" y="1268760"/>
            <a:ext cx="2397463" cy="229934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3147228" y="3933056"/>
            <a:ext cx="2397463" cy="229934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3148524" y="1273674"/>
            <a:ext cx="2397463" cy="229934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602755" y="6090599"/>
            <a:ext cx="5227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GETTING STARTED 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8857059" y="3717032"/>
            <a:ext cx="2076392" cy="1944216"/>
            <a:chOff x="4017718" y="2237616"/>
            <a:chExt cx="1407408" cy="1407408"/>
          </a:xfrm>
        </p:grpSpPr>
        <p:sp>
          <p:nvSpPr>
            <p:cNvPr id="7" name="橢圓 6"/>
            <p:cNvSpPr/>
            <p:nvPr/>
          </p:nvSpPr>
          <p:spPr>
            <a:xfrm>
              <a:off x="4017718" y="2237616"/>
              <a:ext cx="1407408" cy="140740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8" name="Picture 8" descr="start-icon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461"/>
            <a:stretch/>
          </p:blipFill>
          <p:spPr>
            <a:xfrm>
              <a:off x="4108523" y="2390014"/>
              <a:ext cx="1225798" cy="999506"/>
            </a:xfrm>
            <a:prstGeom prst="rect">
              <a:avLst/>
            </a:prstGeom>
          </p:spPr>
        </p:pic>
      </p:grpSp>
      <p:sp>
        <p:nvSpPr>
          <p:cNvPr id="9" name="Rectangle 6"/>
          <p:cNvSpPr/>
          <p:nvPr/>
        </p:nvSpPr>
        <p:spPr>
          <a:xfrm>
            <a:off x="1534598" y="201968"/>
            <a:ext cx="655272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1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 the pictures </a:t>
            </a:r>
            <a:r>
              <a:rPr lang="en-US" sz="21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their respective verbs.</a:t>
            </a:r>
            <a:endParaRPr kumimoji="0" lang="en-US" sz="21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10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3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46677" y="2337709"/>
            <a:ext cx="294272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 dirty="0" smtClean="0"/>
              <a:t>__to swim</a:t>
            </a:r>
            <a:endParaRPr lang="en-US" altLang="zh-TW" sz="2400" dirty="0"/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 dirty="0" smtClean="0"/>
              <a:t>__to read </a:t>
            </a:r>
            <a:endParaRPr lang="en-US" altLang="zh-TW" sz="2400" dirty="0"/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 dirty="0" smtClean="0"/>
              <a:t>__to play the piano</a:t>
            </a:r>
            <a:endParaRPr lang="en-US" altLang="zh-TW" sz="2400" dirty="0"/>
          </a:p>
          <a:p>
            <a:pPr marL="342900" lvl="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 dirty="0" smtClean="0"/>
              <a:t>__to drive</a:t>
            </a:r>
            <a:endParaRPr lang="en-US" altLang="zh-TW" sz="2400" dirty="0"/>
          </a:p>
        </p:txBody>
      </p:sp>
      <p:sp>
        <p:nvSpPr>
          <p:cNvPr id="21" name="Rectangle 20"/>
          <p:cNvSpPr/>
          <p:nvPr/>
        </p:nvSpPr>
        <p:spPr>
          <a:xfrm>
            <a:off x="2952403" y="908720"/>
            <a:ext cx="360040" cy="42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a.</a:t>
            </a:r>
            <a:endParaRPr lang="zh-TW" altLang="en-US" sz="2100" dirty="0"/>
          </a:p>
        </p:txBody>
      </p:sp>
      <p:sp>
        <p:nvSpPr>
          <p:cNvPr id="22" name="Rectangle 21"/>
          <p:cNvSpPr/>
          <p:nvPr/>
        </p:nvSpPr>
        <p:spPr>
          <a:xfrm>
            <a:off x="2952403" y="3407290"/>
            <a:ext cx="360040" cy="42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b.</a:t>
            </a:r>
            <a:endParaRPr lang="zh-TW" altLang="en-US" sz="2100" dirty="0"/>
          </a:p>
        </p:txBody>
      </p:sp>
      <p:sp>
        <p:nvSpPr>
          <p:cNvPr id="23" name="Rectangle 22"/>
          <p:cNvSpPr/>
          <p:nvPr/>
        </p:nvSpPr>
        <p:spPr>
          <a:xfrm flipH="1">
            <a:off x="6029594" y="908720"/>
            <a:ext cx="3101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c.</a:t>
            </a:r>
            <a:endParaRPr lang="zh-TW" altLang="en-US" sz="2100" dirty="0"/>
          </a:p>
        </p:txBody>
      </p:sp>
      <p:sp>
        <p:nvSpPr>
          <p:cNvPr id="24" name="Rectangle 23"/>
          <p:cNvSpPr/>
          <p:nvPr/>
        </p:nvSpPr>
        <p:spPr>
          <a:xfrm>
            <a:off x="6004631" y="3439563"/>
            <a:ext cx="360040" cy="42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d.</a:t>
            </a:r>
            <a:endParaRPr lang="zh-TW" altLang="en-US" sz="21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r="11749" b="8925"/>
          <a:stretch/>
        </p:blipFill>
        <p:spPr>
          <a:xfrm>
            <a:off x="6114581" y="1443812"/>
            <a:ext cx="2281834" cy="219813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1" t="4922" r="12201" b="3848"/>
          <a:stretch/>
        </p:blipFill>
        <p:spPr>
          <a:xfrm>
            <a:off x="6004631" y="3808028"/>
            <a:ext cx="2277190" cy="214304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t="14337" r="3700" b="927"/>
          <a:stretch/>
        </p:blipFill>
        <p:spPr>
          <a:xfrm>
            <a:off x="3338529" y="1473551"/>
            <a:ext cx="2358155" cy="2194947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1" b="33201"/>
          <a:stretch/>
        </p:blipFill>
        <p:spPr>
          <a:xfrm>
            <a:off x="3368526" y="3872656"/>
            <a:ext cx="2328158" cy="212655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28" name="群組 27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9" name="淚滴形 2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1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175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字方塊 30"/>
          <p:cNvSpPr txBox="1"/>
          <p:nvPr/>
        </p:nvSpPr>
        <p:spPr>
          <a:xfrm>
            <a:off x="1310430" y="145276"/>
            <a:ext cx="3298157" cy="973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</a:rPr>
              <a:t>01 </a:t>
            </a:r>
            <a:r>
              <a:rPr lang="en-US" altLang="zh-TW" sz="2800" kern="0" dirty="0">
                <a:solidFill>
                  <a:srgbClr val="7030A0"/>
                </a:solidFill>
                <a:latin typeface="Century Gothic" panose="020B0502020202020204" pitchFamily="34" charset="0"/>
              </a:rPr>
              <a:t>Common Verbs + '</a:t>
            </a:r>
            <a:r>
              <a:rPr lang="en-US" altLang="zh-TW" sz="2800" kern="0" dirty="0" err="1">
                <a:solidFill>
                  <a:srgbClr val="7030A0"/>
                </a:solidFill>
                <a:latin typeface="Century Gothic" panose="020B0502020202020204" pitchFamily="34" charset="0"/>
              </a:rPr>
              <a:t>ing</a:t>
            </a:r>
            <a:r>
              <a:rPr lang="en-US" altLang="zh-TW" sz="2800" kern="0" dirty="0">
                <a:solidFill>
                  <a:srgbClr val="7030A0"/>
                </a:solidFill>
                <a:latin typeface="Century Gothic" panose="020B0502020202020204" pitchFamily="34" charset="0"/>
              </a:rPr>
              <a:t>'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08086" y="21351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18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24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18977" y="1196752"/>
            <a:ext cx="37781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kern="100" dirty="0">
                <a:solidFill>
                  <a:srgbClr val="7030A0"/>
                </a:solidFill>
                <a:latin typeface="Calibri" panose="020F0502020204030204" pitchFamily="34" charset="0"/>
              </a:rPr>
              <a:t>For example:  I </a:t>
            </a:r>
            <a:r>
              <a:rPr lang="en-US" altLang="zh-TW" sz="2000" b="1" kern="100" dirty="0">
                <a:solidFill>
                  <a:srgbClr val="7030A0"/>
                </a:solidFill>
                <a:latin typeface="Calibri" panose="020F0502020204030204" pitchFamily="34" charset="0"/>
              </a:rPr>
              <a:t>go</a:t>
            </a:r>
            <a:r>
              <a:rPr lang="en-US" altLang="zh-TW" sz="2000" kern="100" dirty="0">
                <a:solidFill>
                  <a:srgbClr val="7030A0"/>
                </a:solidFill>
                <a:latin typeface="Calibri" panose="020F0502020204030204" pitchFamily="34" charset="0"/>
              </a:rPr>
              <a:t> to the park and </a:t>
            </a:r>
            <a:r>
              <a:rPr lang="en-US" altLang="zh-TW" sz="2000" b="1" kern="100" dirty="0">
                <a:solidFill>
                  <a:srgbClr val="7030A0"/>
                </a:solidFill>
                <a:latin typeface="Calibri" panose="020F0502020204030204" pitchFamily="34" charset="0"/>
              </a:rPr>
              <a:t>jog.</a:t>
            </a:r>
            <a:r>
              <a:rPr lang="en-US" altLang="zh-TW" sz="2000" kern="100" dirty="0">
                <a:solidFill>
                  <a:srgbClr val="7030A0"/>
                </a:solidFill>
                <a:latin typeface="Calibri" panose="020F0502020204030204" pitchFamily="34" charset="0"/>
              </a:rPr>
              <a:t> → I </a:t>
            </a:r>
            <a:r>
              <a:rPr lang="en-US" altLang="zh-TW" sz="2000" b="1" kern="100" dirty="0">
                <a:solidFill>
                  <a:srgbClr val="7030A0"/>
                </a:solidFill>
                <a:latin typeface="Calibri" panose="020F0502020204030204" pitchFamily="34" charset="0"/>
              </a:rPr>
              <a:t>go jogging </a:t>
            </a:r>
            <a:r>
              <a:rPr lang="en-US" altLang="zh-TW" sz="2000" kern="100" dirty="0">
                <a:solidFill>
                  <a:srgbClr val="7030A0"/>
                </a:solidFill>
                <a:latin typeface="Calibri" panose="020F0502020204030204" pitchFamily="34" charset="0"/>
              </a:rPr>
              <a:t>in the park. </a:t>
            </a:r>
            <a:endParaRPr lang="zh-TW" altLang="zh-TW" sz="2000" kern="100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5356" y="2625546"/>
            <a:ext cx="354221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I go swimming on Friday.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You enjoy shopping.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He quits drinking.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kern="100" dirty="0">
                <a:latin typeface="Calibri" panose="020F0502020204030204" pitchFamily="34" charset="0"/>
              </a:rPr>
              <a:t>She practices playing </a:t>
            </a:r>
            <a:r>
              <a:rPr lang="en-US" altLang="zh-TW" sz="2000" kern="100" dirty="0" smtClean="0">
                <a:latin typeface="Calibri" panose="020F0502020204030204" pitchFamily="34" charset="0"/>
              </a:rPr>
              <a:t>the violin </a:t>
            </a:r>
            <a:r>
              <a:rPr lang="en-US" altLang="zh-TW" sz="2000" kern="100" dirty="0">
                <a:latin typeface="Calibri" panose="020F0502020204030204" pitchFamily="34" charset="0"/>
              </a:rPr>
              <a:t>at home everyday.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"/>
            </a:pPr>
            <a:r>
              <a:rPr lang="en-US" altLang="zh-TW" sz="2000" dirty="0"/>
              <a:t>The bird keeps singing.</a:t>
            </a:r>
            <a:endParaRPr lang="zh-TW" altLang="zh-TW" sz="2000" dirty="0"/>
          </a:p>
        </p:txBody>
      </p:sp>
      <p:sp>
        <p:nvSpPr>
          <p:cNvPr id="21" name="矩形 20"/>
          <p:cNvSpPr/>
          <p:nvPr/>
        </p:nvSpPr>
        <p:spPr>
          <a:xfrm rot="3139477">
            <a:off x="4154509" y="3753727"/>
            <a:ext cx="2216288" cy="21282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 rot="3139477">
            <a:off x="4868474" y="680568"/>
            <a:ext cx="2210153" cy="214429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 rot="3139477">
            <a:off x="7971802" y="749395"/>
            <a:ext cx="2217161" cy="209054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 rot="3139477">
            <a:off x="7261079" y="3873841"/>
            <a:ext cx="2169351" cy="21085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905678" y="687983"/>
            <a:ext cx="2221429" cy="205158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961079" y="672492"/>
            <a:ext cx="2264132" cy="218044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237017" y="3880120"/>
            <a:ext cx="2245459" cy="1991773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8619209" y="6197065"/>
            <a:ext cx="998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rgbClr val="7030A0"/>
                </a:solidFill>
              </a:rPr>
              <a:t>To keep</a:t>
            </a:r>
            <a:endParaRPr lang="en-US" altLang="zh-TW" sz="2000" b="1" dirty="0">
              <a:solidFill>
                <a:srgbClr val="7030A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72003" y="2961447"/>
            <a:ext cx="10763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7030A0"/>
                </a:solidFill>
              </a:rPr>
              <a:t>To enjoy</a:t>
            </a:r>
            <a:endParaRPr lang="en-US" altLang="zh-TW" sz="2000" b="1" dirty="0">
              <a:solidFill>
                <a:srgbClr val="7030A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95040" y="6181872"/>
            <a:ext cx="1330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7030A0"/>
                </a:solidFill>
              </a:rPr>
              <a:t>To practice</a:t>
            </a:r>
            <a:endParaRPr lang="en-US" altLang="zh-TW" sz="2000" b="1" dirty="0">
              <a:solidFill>
                <a:srgbClr val="7030A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491148" y="2967525"/>
            <a:ext cx="911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7030A0"/>
                </a:solidFill>
              </a:rPr>
              <a:t>To quit</a:t>
            </a:r>
            <a:endParaRPr lang="en-US" altLang="zh-TW" sz="2000" b="1" dirty="0">
              <a:solidFill>
                <a:srgbClr val="7030A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982389" y="3755959"/>
            <a:ext cx="2505344" cy="211593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79" y="780580"/>
            <a:ext cx="1553807" cy="184496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209" y="814849"/>
            <a:ext cx="982855" cy="1825031"/>
          </a:xfrm>
          <a:prstGeom prst="rect">
            <a:avLst/>
          </a:prstGeom>
        </p:spPr>
      </p:pic>
      <p:sp>
        <p:nvSpPr>
          <p:cNvPr id="40" name="Oval 23"/>
          <p:cNvSpPr/>
          <p:nvPr/>
        </p:nvSpPr>
        <p:spPr>
          <a:xfrm>
            <a:off x="8033087" y="796741"/>
            <a:ext cx="2094590" cy="1942823"/>
          </a:xfrm>
          <a:prstGeom prst="ellipse">
            <a:avLst/>
          </a:prstGeom>
          <a:noFill/>
          <a:ln w="762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Straight Connector 24"/>
          <p:cNvCxnSpPr>
            <a:stCxn id="40" idx="1"/>
            <a:endCxn id="40" idx="5"/>
          </p:cNvCxnSpPr>
          <p:nvPr/>
        </p:nvCxnSpPr>
        <p:spPr>
          <a:xfrm>
            <a:off x="8339833" y="1081261"/>
            <a:ext cx="1481098" cy="1373783"/>
          </a:xfrm>
          <a:prstGeom prst="line">
            <a:avLst/>
          </a:prstGeom>
          <a:ln w="762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7955" y="4372147"/>
            <a:ext cx="1764979" cy="1466414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4156761" y="3747858"/>
            <a:ext cx="22117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7030A0"/>
                </a:solidFill>
              </a:rPr>
              <a:t>Mon. – Sun. </a:t>
            </a:r>
            <a:r>
              <a:rPr lang="en-US" altLang="zh-TW" sz="2000" kern="100" dirty="0">
                <a:solidFill>
                  <a:srgbClr val="7030A0"/>
                </a:solidFill>
                <a:latin typeface="Calibri" panose="020F0502020204030204" pitchFamily="34" charset="0"/>
              </a:rPr>
              <a:t>→ 7pm- 8 pm</a:t>
            </a:r>
            <a:r>
              <a:rPr lang="en-US" altLang="zh-TW" sz="2000" b="1" dirty="0">
                <a:solidFill>
                  <a:srgbClr val="7030A0"/>
                </a:solidFill>
              </a:rPr>
              <a:t> 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890" y="4154973"/>
            <a:ext cx="1494432" cy="16312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31029" y="3866784"/>
            <a:ext cx="1537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kern="100" dirty="0">
                <a:solidFill>
                  <a:srgbClr val="7030A0"/>
                </a:solidFill>
                <a:latin typeface="Calibri" panose="020F0502020204030204" pitchFamily="34" charset="0"/>
              </a:rPr>
              <a:t>9 am -  6 pm</a:t>
            </a:r>
            <a:r>
              <a:rPr lang="en-US" altLang="zh-TW" sz="2000" b="1" dirty="0">
                <a:solidFill>
                  <a:srgbClr val="7030A0"/>
                </a:solidFill>
              </a:rPr>
              <a:t> </a:t>
            </a:r>
            <a:endParaRPr lang="zh-TW" altLang="en-US" sz="2000" dirty="0"/>
          </a:p>
        </p:txBody>
      </p:sp>
      <p:grpSp>
        <p:nvGrpSpPr>
          <p:cNvPr id="37" name="群組 36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38" name="淚滴形 37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42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43" name="群組 42"/>
          <p:cNvGrpSpPr/>
          <p:nvPr/>
        </p:nvGrpSpPr>
        <p:grpSpPr>
          <a:xfrm>
            <a:off x="26562" y="39873"/>
            <a:ext cx="1944291" cy="1296219"/>
            <a:chOff x="0" y="-3"/>
            <a:chExt cx="1944291" cy="1296219"/>
          </a:xfrm>
        </p:grpSpPr>
        <p:sp>
          <p:nvSpPr>
            <p:cNvPr id="44" name="淚滴形 43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47" name="文字方塊 19"/>
          <p:cNvSpPr txBox="1"/>
          <p:nvPr/>
        </p:nvSpPr>
        <p:spPr>
          <a:xfrm>
            <a:off x="75329" y="392313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659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 rot="3139477">
            <a:off x="4214830" y="634920"/>
            <a:ext cx="2274075" cy="241099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 rot="3139477">
            <a:off x="7971802" y="749395"/>
            <a:ext cx="2217161" cy="209054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 rot="3139477">
            <a:off x="6347997" y="3945115"/>
            <a:ext cx="2169351" cy="210851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6192764" y="3880338"/>
            <a:ext cx="2505480" cy="21992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08086" y="21351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18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24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8029012" y="6038701"/>
            <a:ext cx="25562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 smtClean="0">
                <a:solidFill>
                  <a:srgbClr val="7030A0"/>
                </a:solidFill>
              </a:rPr>
              <a:t>To consider</a:t>
            </a:r>
            <a:endParaRPr lang="en-US" altLang="zh-TW" sz="2000" b="1" dirty="0">
              <a:solidFill>
                <a:srgbClr val="7030A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318518" y="3071301"/>
            <a:ext cx="2370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7030A0"/>
                </a:solidFill>
              </a:rPr>
              <a:t>To discuss</a:t>
            </a:r>
            <a:endParaRPr lang="en-US" altLang="zh-TW" sz="2000" b="1" dirty="0">
              <a:solidFill>
                <a:srgbClr val="7030A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243467" y="2932769"/>
            <a:ext cx="12617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smtClean="0">
                <a:solidFill>
                  <a:srgbClr val="7030A0"/>
                </a:solidFill>
              </a:rPr>
              <a:t>To finish</a:t>
            </a:r>
            <a:endParaRPr lang="en-US" altLang="zh-TW" sz="2000" b="1" dirty="0">
              <a:solidFill>
                <a:srgbClr val="7030A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09570" y="1357390"/>
            <a:ext cx="340378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300" dirty="0">
                <a:latin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US" altLang="zh-TW" sz="23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will discuss </a:t>
            </a:r>
            <a:r>
              <a:rPr lang="en-US" altLang="zh-TW" sz="2300" dirty="0">
                <a:latin typeface="Calibri" panose="020F0502020204030204" pitchFamily="34" charset="0"/>
                <a:cs typeface="Times New Roman" panose="02020603050405020304" pitchFamily="18" charset="0"/>
              </a:rPr>
              <a:t>opening a coffee shop.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300" dirty="0">
                <a:latin typeface="Calibri" panose="020F0502020204030204" pitchFamily="34" charset="0"/>
                <a:cs typeface="Times New Roman" panose="02020603050405020304" pitchFamily="18" charset="0"/>
              </a:rPr>
              <a:t>You finish studying at 10 pm.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300" dirty="0">
                <a:latin typeface="Calibri" panose="020F0502020204030204" pitchFamily="34" charset="0"/>
                <a:cs typeface="Times New Roman" panose="02020603050405020304" pitchFamily="18" charset="0"/>
              </a:rPr>
              <a:t>They consider buying a fan or an air conditioner. 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488967" y="143185"/>
            <a:ext cx="3298157" cy="973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entury Gothic" panose="020B0502020202020204" pitchFamily="34" charset="0"/>
              </a:rPr>
              <a:t>01 </a:t>
            </a:r>
            <a:r>
              <a:rPr lang="en-US" altLang="zh-TW" sz="2800" kern="0" dirty="0">
                <a:solidFill>
                  <a:srgbClr val="7030A0"/>
                </a:solidFill>
                <a:latin typeface="Century Gothic" panose="020B0502020202020204" pitchFamily="34" charset="0"/>
              </a:rPr>
              <a:t>Common Verbs + '</a:t>
            </a:r>
            <a:r>
              <a:rPr lang="en-US" altLang="zh-TW" sz="2800" kern="0" dirty="0" err="1">
                <a:solidFill>
                  <a:srgbClr val="7030A0"/>
                </a:solidFill>
                <a:latin typeface="Century Gothic" panose="020B0502020202020204" pitchFamily="34" charset="0"/>
              </a:rPr>
              <a:t>ing</a:t>
            </a:r>
            <a:r>
              <a:rPr lang="en-US" altLang="zh-TW" sz="2800" kern="0" dirty="0">
                <a:solidFill>
                  <a:srgbClr val="7030A0"/>
                </a:solidFill>
                <a:latin typeface="Century Gothic" panose="020B0502020202020204" pitchFamily="34" charset="0"/>
              </a:rPr>
              <a:t>'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40" y="497472"/>
            <a:ext cx="2568903" cy="256890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3" name="矩形 22"/>
          <p:cNvSpPr/>
          <p:nvPr/>
        </p:nvSpPr>
        <p:spPr>
          <a:xfrm>
            <a:off x="4392563" y="807095"/>
            <a:ext cx="1018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b="1" dirty="0"/>
              <a:t>Open a new coffee shop?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92" y="1099860"/>
            <a:ext cx="201955" cy="33659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658" y="1101257"/>
            <a:ext cx="333798" cy="33379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5" t="1545" r="26998" b="13370"/>
          <a:stretch/>
        </p:blipFill>
        <p:spPr>
          <a:xfrm>
            <a:off x="7973975" y="685081"/>
            <a:ext cx="2293420" cy="2106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" b="100000" l="455" r="78539">
                        <a14:foregroundMark x1="12052" y1="28791" x2="25441" y2="20542"/>
                        <a14:foregroundMark x1="8186" y1="32390" x2="15776" y2="40841"/>
                        <a14:foregroundMark x1="51478" y1="5499" x2="70807" y2="18844"/>
                        <a14:foregroundMark x1="53411" y1="26041" x2="73479" y2="22442"/>
                        <a14:foregroundMark x1="19659" y1="11567" x2="27392" y2="8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01" b="6607"/>
          <a:stretch/>
        </p:blipFill>
        <p:spPr>
          <a:xfrm>
            <a:off x="6218152" y="3933056"/>
            <a:ext cx="2566899" cy="20804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61036">
            <a:off x="6388462" y="4253691"/>
            <a:ext cx="766275" cy="48850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975" y="4005064"/>
            <a:ext cx="468648" cy="550003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028361" y="4216746"/>
            <a:ext cx="420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/>
              <a:t>?</a:t>
            </a:r>
          </a:p>
        </p:txBody>
      </p:sp>
      <p:sp>
        <p:nvSpPr>
          <p:cNvPr id="32" name="矩形 31"/>
          <p:cNvSpPr/>
          <p:nvPr/>
        </p:nvSpPr>
        <p:spPr>
          <a:xfrm>
            <a:off x="8304785" y="4141466"/>
            <a:ext cx="420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/>
              <a:t>?</a:t>
            </a:r>
          </a:p>
        </p:txBody>
      </p:sp>
      <p:grpSp>
        <p:nvGrpSpPr>
          <p:cNvPr id="26" name="群組 25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7" name="淚滴形 26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9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947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2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5" name="Rectangle 20"/>
          <p:cNvSpPr/>
          <p:nvPr/>
        </p:nvSpPr>
        <p:spPr>
          <a:xfrm>
            <a:off x="288069" y="1212936"/>
            <a:ext cx="360040" cy="42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a.</a:t>
            </a:r>
            <a:endParaRPr lang="zh-TW" altLang="en-US" sz="2100" dirty="0"/>
          </a:p>
        </p:txBody>
      </p:sp>
      <p:sp>
        <p:nvSpPr>
          <p:cNvPr id="16" name="Rectangle 21"/>
          <p:cNvSpPr/>
          <p:nvPr/>
        </p:nvSpPr>
        <p:spPr>
          <a:xfrm>
            <a:off x="2745494" y="1171328"/>
            <a:ext cx="360040" cy="42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b.</a:t>
            </a:r>
            <a:endParaRPr lang="zh-TW" altLang="en-US" sz="2100" dirty="0"/>
          </a:p>
        </p:txBody>
      </p:sp>
      <p:sp>
        <p:nvSpPr>
          <p:cNvPr id="17" name="Rectangle 22"/>
          <p:cNvSpPr/>
          <p:nvPr/>
        </p:nvSpPr>
        <p:spPr>
          <a:xfrm flipH="1">
            <a:off x="4954508" y="1174513"/>
            <a:ext cx="3101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c.</a:t>
            </a:r>
            <a:endParaRPr lang="zh-TW" altLang="en-US" sz="2100" dirty="0"/>
          </a:p>
        </p:txBody>
      </p:sp>
      <p:sp>
        <p:nvSpPr>
          <p:cNvPr id="18" name="Rectangle 22"/>
          <p:cNvSpPr/>
          <p:nvPr/>
        </p:nvSpPr>
        <p:spPr>
          <a:xfrm>
            <a:off x="1026189" y="3861048"/>
            <a:ext cx="4554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d.</a:t>
            </a:r>
            <a:endParaRPr lang="zh-TW" altLang="en-US" sz="2100" dirty="0"/>
          </a:p>
        </p:txBody>
      </p:sp>
      <p:sp>
        <p:nvSpPr>
          <p:cNvPr id="19" name="Rectangle 22"/>
          <p:cNvSpPr/>
          <p:nvPr/>
        </p:nvSpPr>
        <p:spPr>
          <a:xfrm>
            <a:off x="4390892" y="3880956"/>
            <a:ext cx="45540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e.</a:t>
            </a:r>
            <a:endParaRPr lang="zh-TW" altLang="en-US" sz="2100" dirty="0"/>
          </a:p>
        </p:txBody>
      </p:sp>
      <p:sp>
        <p:nvSpPr>
          <p:cNvPr id="21" name="橢圓 20"/>
          <p:cNvSpPr/>
          <p:nvPr/>
        </p:nvSpPr>
        <p:spPr>
          <a:xfrm>
            <a:off x="9309808" y="215625"/>
            <a:ext cx="1136774" cy="113677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Picture 9" descr="icon-projec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131" y="457111"/>
            <a:ext cx="728763" cy="728763"/>
          </a:xfrm>
          <a:prstGeom prst="rect">
            <a:avLst/>
          </a:prstGeom>
        </p:spPr>
      </p:pic>
      <p:sp>
        <p:nvSpPr>
          <p:cNvPr id="27" name="TextBox 11"/>
          <p:cNvSpPr txBox="1"/>
          <p:nvPr/>
        </p:nvSpPr>
        <p:spPr>
          <a:xfrm>
            <a:off x="7324593" y="508897"/>
            <a:ext cx="340301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Practice</a:t>
            </a:r>
          </a:p>
          <a:p>
            <a:pPr>
              <a:lnSpc>
                <a:spcPct val="150000"/>
              </a:lnSpc>
            </a:pPr>
            <a:r>
              <a:rPr lang="en-US" sz="2100" b="1" dirty="0"/>
              <a:t> </a:t>
            </a:r>
            <a:r>
              <a:rPr lang="en-US" sz="2100" b="1" dirty="0" smtClean="0"/>
              <a:t>Observe the pictures and make sentences.</a:t>
            </a:r>
            <a:endParaRPr lang="en-US" sz="2100" b="1" dirty="0"/>
          </a:p>
        </p:txBody>
      </p:sp>
      <p:sp>
        <p:nvSpPr>
          <p:cNvPr id="3" name="矩形 2"/>
          <p:cNvSpPr/>
          <p:nvPr/>
        </p:nvSpPr>
        <p:spPr>
          <a:xfrm>
            <a:off x="7386898" y="2401723"/>
            <a:ext cx="5400675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/>
              <a:t>Lillian, enjoy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/>
              <a:t>We, go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/>
              <a:t>Patrick, finish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/>
              <a:t>They, keep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000" dirty="0"/>
              <a:t>I, quit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8684416" y="4797152"/>
            <a:ext cx="3960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01</a:t>
            </a:r>
            <a:endParaRPr lang="zh-TW" altLang="en-US" sz="150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3" t="3189" r="18848" b="1917"/>
          <a:stretch/>
        </p:blipFill>
        <p:spPr>
          <a:xfrm>
            <a:off x="388840" y="1693429"/>
            <a:ext cx="2185514" cy="2088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1" r="11114"/>
          <a:stretch/>
        </p:blipFill>
        <p:spPr>
          <a:xfrm>
            <a:off x="2830469" y="1693429"/>
            <a:ext cx="2152366" cy="2055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-17" r="12940" b="17"/>
          <a:stretch/>
        </p:blipFill>
        <p:spPr>
          <a:xfrm>
            <a:off x="5206986" y="1710038"/>
            <a:ext cx="2117607" cy="2055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09" y="4296453"/>
            <a:ext cx="2206233" cy="2071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95" r="55598" b="8917"/>
          <a:stretch/>
        </p:blipFill>
        <p:spPr>
          <a:xfrm>
            <a:off x="1152203" y="4303186"/>
            <a:ext cx="2481351" cy="2175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0" name="群組 19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2" name="淚滴形 2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4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53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9569499" y="5679985"/>
            <a:ext cx="1008112" cy="93610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8065546" y="4388747"/>
            <a:ext cx="2304256" cy="2043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464571" y="4087655"/>
            <a:ext cx="1044152" cy="98018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666151" y="2863368"/>
            <a:ext cx="2304256" cy="2043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9468819" y="281148"/>
            <a:ext cx="1008112" cy="93610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7991626" y="445604"/>
            <a:ext cx="2304256" cy="2043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108086" y="213514"/>
            <a:ext cx="18362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</a:t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FOR YOU</a:t>
            </a:r>
            <a:endParaRPr lang="zh-TW" altLang="en-US" sz="1400" dirty="0">
              <a:solidFill>
                <a:schemeClr val="bg1"/>
              </a:solidFill>
              <a:latin typeface="Century Gothic" panose="020B0502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23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40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4" name="文字方塊 24"/>
          <p:cNvSpPr txBox="1"/>
          <p:nvPr/>
        </p:nvSpPr>
        <p:spPr>
          <a:xfrm>
            <a:off x="1521346" y="184964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7030A0"/>
                </a:solidFill>
                <a:latin typeface="Century Gothic" panose="020B0502020202020204" pitchFamily="34" charset="0"/>
              </a:rPr>
              <a:t>02 Common Verbs + to + Verbs</a:t>
            </a:r>
            <a:endParaRPr lang="zh-TW" altLang="en-US" sz="28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3869" y="1715436"/>
            <a:ext cx="389427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300" dirty="0"/>
              <a:t>I promised to pay the bill. 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300" dirty="0"/>
              <a:t>You need to drink some water.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300" dirty="0"/>
              <a:t>He refuses to take photos.</a:t>
            </a:r>
          </a:p>
          <a:p>
            <a:pPr marL="342900" lvl="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TW" sz="2300" dirty="0"/>
              <a:t>She plans to go to Canada this summer.</a:t>
            </a:r>
          </a:p>
        </p:txBody>
      </p:sp>
      <p:sp>
        <p:nvSpPr>
          <p:cNvPr id="2" name="矩形 1"/>
          <p:cNvSpPr/>
          <p:nvPr/>
        </p:nvSpPr>
        <p:spPr>
          <a:xfrm>
            <a:off x="7595894" y="2556778"/>
            <a:ext cx="30957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000" dirty="0">
                <a:solidFill>
                  <a:schemeClr val="bg1">
                    <a:lumMod val="85000"/>
                  </a:schemeClr>
                </a:solidFill>
              </a:rPr>
              <a:t>https://www.flickr.com/photos/hellokayla/2462794723</a:t>
            </a:r>
            <a:endParaRPr lang="zh-TW" altLang="en-US" sz="1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1" r="8178"/>
          <a:stretch/>
        </p:blipFill>
        <p:spPr>
          <a:xfrm>
            <a:off x="7584920" y="573397"/>
            <a:ext cx="2548882" cy="2362670"/>
          </a:xfrm>
          <a:prstGeom prst="rect">
            <a:avLst/>
          </a:prstGeom>
        </p:spPr>
      </p:pic>
      <p:sp>
        <p:nvSpPr>
          <p:cNvPr id="31" name="Rectangle 20"/>
          <p:cNvSpPr/>
          <p:nvPr/>
        </p:nvSpPr>
        <p:spPr>
          <a:xfrm>
            <a:off x="5836718" y="1546983"/>
            <a:ext cx="17222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100" b="1" dirty="0" smtClean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promise</a:t>
            </a:r>
            <a:endParaRPr lang="zh-TW" altLang="en-US" sz="2100" b="1" dirty="0">
              <a:solidFill>
                <a:srgbClr val="7030A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3529" r="9582" b="3527"/>
          <a:stretch/>
        </p:blipFill>
        <p:spPr>
          <a:xfrm>
            <a:off x="4781803" y="2673095"/>
            <a:ext cx="2439190" cy="2080586"/>
          </a:xfrm>
          <a:prstGeom prst="rect">
            <a:avLst/>
          </a:prstGeom>
        </p:spPr>
      </p:pic>
      <p:sp>
        <p:nvSpPr>
          <p:cNvPr id="33" name="Rectangle 20"/>
          <p:cNvSpPr/>
          <p:nvPr/>
        </p:nvSpPr>
        <p:spPr>
          <a:xfrm>
            <a:off x="7002370" y="3355176"/>
            <a:ext cx="17222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100" b="1" dirty="0" smtClean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To refuse</a:t>
            </a:r>
            <a:endParaRPr lang="zh-TW" altLang="en-US" sz="2100" b="1" dirty="0">
              <a:solidFill>
                <a:srgbClr val="7030A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57736" y="4075139"/>
            <a:ext cx="2301305" cy="2163599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74" y="4400996"/>
            <a:ext cx="2306437" cy="1532820"/>
          </a:xfrm>
          <a:prstGeom prst="rect">
            <a:avLst/>
          </a:prstGeom>
        </p:spPr>
      </p:pic>
      <p:sp>
        <p:nvSpPr>
          <p:cNvPr id="35" name="Rectangle 20"/>
          <p:cNvSpPr/>
          <p:nvPr/>
        </p:nvSpPr>
        <p:spPr>
          <a:xfrm>
            <a:off x="6280064" y="5118515"/>
            <a:ext cx="17222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100" b="1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Canada</a:t>
            </a:r>
            <a:endParaRPr lang="zh-TW" altLang="en-US" sz="2100" b="1" dirty="0">
              <a:solidFill>
                <a:srgbClr val="7030A0"/>
              </a:solidFill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0" y="-2473"/>
            <a:ext cx="1944291" cy="1296219"/>
            <a:chOff x="0" y="-3"/>
            <a:chExt cx="1944291" cy="1296219"/>
          </a:xfrm>
        </p:grpSpPr>
        <p:sp>
          <p:nvSpPr>
            <p:cNvPr id="25" name="淚滴形 2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08087" y="240895"/>
              <a:ext cx="18362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6" name="文字方塊 19"/>
          <p:cNvSpPr txBox="1"/>
          <p:nvPr/>
        </p:nvSpPr>
        <p:spPr>
          <a:xfrm>
            <a:off x="26562" y="381909"/>
            <a:ext cx="1836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E-TALKING</a:t>
            </a:r>
            <a: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/>
            </a:r>
            <a:br>
              <a:rPr lang="en-US" altLang="zh-TW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</a:br>
            <a:r>
              <a:rPr lang="en-US" altLang="zh-TW" sz="12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BEST FOR YOU</a:t>
            </a:r>
            <a:endParaRPr lang="zh-TW" altLang="en-US" sz="1200" dirty="0">
              <a:solidFill>
                <a:schemeClr val="bg1"/>
              </a:solidFill>
              <a:latin typeface="Trebuchet MS" panose="020B0603020202020204" pitchFamily="34" charset="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83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987</Words>
  <Application>Microsoft Office PowerPoint</Application>
  <PresentationFormat>自訂</PresentationFormat>
  <Paragraphs>233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Malgun Gothic Semilight</vt:lpstr>
      <vt:lpstr>新細明體</vt:lpstr>
      <vt:lpstr>Arial</vt:lpstr>
      <vt:lpstr>Calibri</vt:lpstr>
      <vt:lpstr>Century Gothic</vt:lpstr>
      <vt:lpstr>Times New Roman</vt:lpstr>
      <vt:lpstr>Trebuchet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win7</dc:creator>
  <cp:lastModifiedBy>Etalking</cp:lastModifiedBy>
  <cp:revision>298</cp:revision>
  <dcterms:created xsi:type="dcterms:W3CDTF">2016-02-23T07:49:36Z</dcterms:created>
  <dcterms:modified xsi:type="dcterms:W3CDTF">2017-04-17T22:27:17Z</dcterms:modified>
</cp:coreProperties>
</file>